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sldIdLst>
    <p:sldId id="258" r:id="rId2"/>
    <p:sldId id="283" r:id="rId3"/>
    <p:sldId id="285" r:id="rId4"/>
    <p:sldId id="289" r:id="rId5"/>
    <p:sldId id="263" r:id="rId6"/>
    <p:sldId id="277" r:id="rId7"/>
    <p:sldId id="305" r:id="rId8"/>
    <p:sldId id="301" r:id="rId9"/>
    <p:sldId id="302" r:id="rId10"/>
    <p:sldId id="303" r:id="rId11"/>
    <p:sldId id="304" r:id="rId12"/>
    <p:sldId id="269" r:id="rId13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2300"/>
    <a:srgbClr val="DDBFB1"/>
    <a:srgbClr val="E5CFC5"/>
    <a:srgbClr val="E9D6CD"/>
    <a:srgbClr val="F2DED6"/>
    <a:srgbClr val="2B1A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/>
    <p:restoredTop sz="96867" autoAdjust="0"/>
  </p:normalViewPr>
  <p:slideViewPr>
    <p:cSldViewPr>
      <p:cViewPr varScale="1">
        <p:scale>
          <a:sx n="111" d="100"/>
          <a:sy n="111" d="100"/>
        </p:scale>
        <p:origin x="804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0" y="0"/>
            <a:ext cx="6362700" cy="6858000"/>
            <a:chOff x="0" y="0"/>
            <a:chExt cx="4008" cy="4320"/>
          </a:xfrm>
        </p:grpSpPr>
        <p:pic>
          <p:nvPicPr>
            <p:cNvPr id="5" name="Picture 2" descr="Expbanna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invGray">
            <a:xfrm>
              <a:off x="0" y="0"/>
              <a:ext cx="432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9" descr="EXPHORSA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208" y="3600"/>
              <a:ext cx="1800" cy="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355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752600" y="990600"/>
            <a:ext cx="6400800" cy="2514600"/>
          </a:xfrm>
          <a:solidFill>
            <a:schemeClr val="bg1"/>
          </a:solidFill>
          <a:ln w="76200" cmpd="tri">
            <a:solidFill>
              <a:schemeClr val="folHlink"/>
            </a:solidFill>
          </a:ln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886200"/>
            <a:ext cx="6400800" cy="1752600"/>
          </a:xfrm>
          <a:ln w="6350"/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5052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C6406-203B-40A4-8B64-89AAF200DB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38619-DEE6-4186-9089-403E339748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96100" y="3810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66800" y="3810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DFB13C-943B-42EE-81F2-9265E42ADD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FC14B0-6B8D-4469-8AEA-4B9B3649D2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03427-E818-4F12-B464-BA4A7EC4B7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6800" y="1752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29200" y="1752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6F91C-CC6C-4FD5-8162-A5ED660546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21A4B-CAD7-41C2-AF44-FAEED221BF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A910A-61AE-46E8-B9F7-4B1D23E88B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BE491-196E-4292-90B6-8B85995BE0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3BC59D-8D6C-4C36-AA29-2A7055172A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8B4D9B-82AA-4780-BC6C-5BBDA3C183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0"/>
          <p:cNvGrpSpPr>
            <a:grpSpLocks/>
          </p:cNvGrpSpPr>
          <p:nvPr/>
        </p:nvGrpSpPr>
        <p:grpSpPr bwMode="auto">
          <a:xfrm>
            <a:off x="0" y="0"/>
            <a:ext cx="8915400" cy="6858000"/>
            <a:chOff x="0" y="0"/>
            <a:chExt cx="5616" cy="4320"/>
          </a:xfrm>
        </p:grpSpPr>
        <p:pic>
          <p:nvPicPr>
            <p:cNvPr id="1032" name="Picture 2" descr="Expbanna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invGray">
            <a:xfrm>
              <a:off x="0" y="0"/>
              <a:ext cx="432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3" name="Rectangle 3"/>
            <p:cNvSpPr>
              <a:spLocks noChangeArrowheads="1"/>
            </p:cNvSpPr>
            <p:nvPr/>
          </p:nvSpPr>
          <p:spPr bwMode="grayWhite">
            <a:xfrm>
              <a:off x="576" y="144"/>
              <a:ext cx="5040" cy="3888"/>
            </a:xfrm>
            <a:prstGeom prst="rect">
              <a:avLst/>
            </a:prstGeom>
            <a:solidFill>
              <a:schemeClr val="bg1"/>
            </a:solidFill>
            <a:ln w="76200" cmpd="tri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02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810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7526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chemeClr val="bg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chemeClr val="bg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36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chemeClr val="bg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8CA3781C-11B3-477D-8E54-39D5CE9221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2988" y="1557338"/>
            <a:ext cx="7772400" cy="244792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dirty="0"/>
              <a:t/>
            </a:r>
            <a:br>
              <a:rPr lang="ru-RU" sz="3200" dirty="0"/>
            </a:br>
            <a:endParaRPr lang="ru-RU" sz="32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44756" y="4653136"/>
            <a:ext cx="6842125" cy="1008062"/>
          </a:xfrm>
        </p:spPr>
        <p:txBody>
          <a:bodyPr/>
          <a:lstStyle/>
          <a:p>
            <a:pPr eaLnBrk="1" hangingPunct="1">
              <a:defRPr/>
            </a:pPr>
            <a:endParaRPr lang="ru-RU" sz="2400" b="1" dirty="0">
              <a:solidFill>
                <a:srgbClr val="462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7408" y="1628800"/>
            <a:ext cx="7992888" cy="227754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400" b="1" spc="50" dirty="0" smtClean="0">
                <a:ln w="11430"/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Инновационная деятельность МБОУ «Гимназия №6» Приволжского района г. Казани».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400" b="1" spc="50" dirty="0">
              <a:ln w="11430"/>
              <a:solidFill>
                <a:srgbClr val="4623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076" name="Picture 4" descr="C:\Users\Татьяна\Desktop\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7" y="0"/>
            <a:ext cx="2267744" cy="10731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909638" y="115888"/>
            <a:ext cx="6038850" cy="963612"/>
          </a:xfrm>
          <a:prstGeom prst="rect">
            <a:avLst/>
          </a:prstGeom>
          <a:solidFill>
            <a:schemeClr val="bg1"/>
          </a:solidFill>
          <a:ln w="76200" cmpd="tri">
            <a:solidFill>
              <a:schemeClr val="folHlink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endParaRPr lang="en-US" sz="2800" b="1" i="0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825500" y="0"/>
            <a:ext cx="5978525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aramond" pitchFamily="18" charset="0"/>
              </a:defRPr>
            </a:lvl2pPr>
            <a:lvl3pPr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aramond" pitchFamily="18" charset="0"/>
              </a:defRPr>
            </a:lvl3pPr>
            <a:lvl4pPr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aramond" pitchFamily="18" charset="0"/>
              </a:defRPr>
            </a:lvl4pPr>
            <a:lvl5pPr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aramond" pitchFamily="18" charset="0"/>
              </a:defRPr>
            </a:lvl5pPr>
            <a:lvl6pPr marL="457200"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aramond" pitchFamily="18" charset="0"/>
              </a:defRPr>
            </a:lvl6pPr>
            <a:lvl7pPr marL="914400"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aramond" pitchFamily="18" charset="0"/>
              </a:defRPr>
            </a:lvl7pPr>
            <a:lvl8pPr marL="1371600"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aramond" pitchFamily="18" charset="0"/>
              </a:defRPr>
            </a:lvl8pPr>
            <a:lvl9pPr marL="1828800"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aramond" pitchFamily="18" charset="0"/>
              </a:defRPr>
            </a:lvl9pPr>
          </a:lstStyle>
          <a:p>
            <a:pPr algn="ctr">
              <a:defRPr/>
            </a:pPr>
            <a:r>
              <a:rPr lang="ru-RU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Археологическое научное 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общество учащихся</a:t>
            </a:r>
            <a:endParaRPr lang="ru-RU" sz="32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AutoShape 10"/>
          <p:cNvSpPr>
            <a:spLocks noChangeArrowheads="1"/>
          </p:cNvSpPr>
          <p:nvPr/>
        </p:nvSpPr>
        <p:spPr bwMode="gray">
          <a:xfrm>
            <a:off x="2095500" y="1268413"/>
            <a:ext cx="5086350" cy="57467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rgbClr val="001D3A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Виды деятельности</a:t>
            </a:r>
            <a:endParaRPr 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7413" name="AutoShape 16"/>
          <p:cNvSpPr>
            <a:spLocks noChangeArrowheads="1"/>
          </p:cNvSpPr>
          <p:nvPr/>
        </p:nvSpPr>
        <p:spPr bwMode="gray">
          <a:xfrm>
            <a:off x="488950" y="2125663"/>
            <a:ext cx="2971800" cy="2895600"/>
          </a:xfrm>
          <a:prstGeom prst="chevron">
            <a:avLst>
              <a:gd name="adj" fmla="val 17842"/>
            </a:avLst>
          </a:prstGeom>
          <a:gradFill rotWithShape="1">
            <a:gsLst>
              <a:gs pos="0">
                <a:srgbClr val="58513D"/>
              </a:gs>
              <a:gs pos="50000">
                <a:srgbClr val="BEAF84"/>
              </a:gs>
              <a:gs pos="100000">
                <a:srgbClr val="58513D"/>
              </a:gs>
            </a:gsLst>
            <a:lin ang="2700000" scaled="1"/>
          </a:gradFill>
          <a:ln w="38100">
            <a:solidFill>
              <a:srgbClr val="EAEAEA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17414" name="AutoShape 5"/>
          <p:cNvSpPr>
            <a:spLocks noChangeArrowheads="1"/>
          </p:cNvSpPr>
          <p:nvPr/>
        </p:nvSpPr>
        <p:spPr bwMode="gray">
          <a:xfrm>
            <a:off x="3263900" y="2146300"/>
            <a:ext cx="2971800" cy="2895600"/>
          </a:xfrm>
          <a:prstGeom prst="chevron">
            <a:avLst>
              <a:gd name="adj" fmla="val 17842"/>
            </a:avLst>
          </a:prstGeom>
          <a:gradFill rotWithShape="1">
            <a:gsLst>
              <a:gs pos="0">
                <a:srgbClr val="40554F"/>
              </a:gs>
              <a:gs pos="50000">
                <a:srgbClr val="8BB7AB"/>
              </a:gs>
              <a:gs pos="100000">
                <a:srgbClr val="40554F"/>
              </a:gs>
            </a:gsLst>
            <a:lin ang="2700000" scaled="1"/>
          </a:gradFill>
          <a:ln w="38100">
            <a:solidFill>
              <a:srgbClr val="EAEAEA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17415" name="AutoShape 4"/>
          <p:cNvSpPr>
            <a:spLocks noChangeArrowheads="1"/>
          </p:cNvSpPr>
          <p:nvPr/>
        </p:nvSpPr>
        <p:spPr bwMode="gray">
          <a:xfrm>
            <a:off x="6132513" y="2146300"/>
            <a:ext cx="2819400" cy="2895600"/>
          </a:xfrm>
          <a:prstGeom prst="chevron">
            <a:avLst>
              <a:gd name="adj" fmla="val 16468"/>
            </a:avLst>
          </a:prstGeom>
          <a:gradFill rotWithShape="1">
            <a:gsLst>
              <a:gs pos="0">
                <a:srgbClr val="474C5C"/>
              </a:gs>
              <a:gs pos="50000">
                <a:srgbClr val="99A4C7"/>
              </a:gs>
              <a:gs pos="100000">
                <a:srgbClr val="474C5C"/>
              </a:gs>
            </a:gsLst>
            <a:lin ang="2700000" scaled="1"/>
          </a:gradFill>
          <a:ln w="38100">
            <a:solidFill>
              <a:srgbClr val="EAEAEA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17416" name="Text Box 17"/>
          <p:cNvSpPr txBox="1">
            <a:spLocks noChangeArrowheads="1"/>
          </p:cNvSpPr>
          <p:nvPr/>
        </p:nvSpPr>
        <p:spPr bwMode="auto">
          <a:xfrm>
            <a:off x="909638" y="3068638"/>
            <a:ext cx="2438400" cy="1016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sz="2000" b="1"/>
              <a:t>Практическая работа поисковых экспедиций</a:t>
            </a:r>
            <a:endParaRPr lang="en-US" sz="2000" b="1"/>
          </a:p>
        </p:txBody>
      </p:sp>
      <p:sp>
        <p:nvSpPr>
          <p:cNvPr id="17417" name="Text Box 14"/>
          <p:cNvSpPr txBox="1">
            <a:spLocks noChangeArrowheads="1"/>
          </p:cNvSpPr>
          <p:nvPr/>
        </p:nvSpPr>
        <p:spPr bwMode="auto">
          <a:xfrm>
            <a:off x="3897313" y="3068638"/>
            <a:ext cx="2051050" cy="1323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sz="2000" b="1"/>
              <a:t>Научные исследования в области археологии</a:t>
            </a:r>
            <a:endParaRPr lang="en-US" sz="2000" b="1"/>
          </a:p>
        </p:txBody>
      </p:sp>
      <p:sp>
        <p:nvSpPr>
          <p:cNvPr id="17418" name="Text Box 15"/>
          <p:cNvSpPr txBox="1">
            <a:spLocks noChangeArrowheads="1"/>
          </p:cNvSpPr>
          <p:nvPr/>
        </p:nvSpPr>
        <p:spPr bwMode="auto">
          <a:xfrm>
            <a:off x="6653213" y="3092450"/>
            <a:ext cx="2051050" cy="13223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sz="2000" b="1"/>
              <a:t>Создание школьного музейного комплекса</a:t>
            </a:r>
            <a:endParaRPr lang="en-US" sz="2000" b="1"/>
          </a:p>
        </p:txBody>
      </p:sp>
      <p:sp>
        <p:nvSpPr>
          <p:cNvPr id="13" name="AutoShape 10"/>
          <p:cNvSpPr>
            <a:spLocks noChangeArrowheads="1"/>
          </p:cNvSpPr>
          <p:nvPr/>
        </p:nvSpPr>
        <p:spPr bwMode="gray">
          <a:xfrm>
            <a:off x="250825" y="5489575"/>
            <a:ext cx="3055938" cy="106045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rgbClr val="001D3A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Социальные</a:t>
            </a:r>
          </a:p>
          <a:p>
            <a:pPr algn="ctr">
              <a:defRPr/>
            </a:pPr>
            <a:r>
              <a:rPr lang="ru-RU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партнеры:</a:t>
            </a:r>
          </a:p>
        </p:txBody>
      </p:sp>
      <p:sp>
        <p:nvSpPr>
          <p:cNvPr id="17420" name="Стрелка вправо 13"/>
          <p:cNvSpPr>
            <a:spLocks noChangeArrowheads="1"/>
          </p:cNvSpPr>
          <p:nvPr/>
        </p:nvSpPr>
        <p:spPr bwMode="auto">
          <a:xfrm>
            <a:off x="3460750" y="6019800"/>
            <a:ext cx="606425" cy="217488"/>
          </a:xfrm>
          <a:prstGeom prst="rightArrow">
            <a:avLst>
              <a:gd name="adj1" fmla="val 50000"/>
              <a:gd name="adj2" fmla="val 49841"/>
            </a:avLst>
          </a:prstGeom>
          <a:solidFill>
            <a:srgbClr val="6633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sz="2400" b="1">
              <a:latin typeface="Arial" charset="0"/>
            </a:endParaRPr>
          </a:p>
        </p:txBody>
      </p:sp>
      <p:sp>
        <p:nvSpPr>
          <p:cNvPr id="15" name="AutoShape 10"/>
          <p:cNvSpPr>
            <a:spLocks noChangeArrowheads="1"/>
          </p:cNvSpPr>
          <p:nvPr/>
        </p:nvSpPr>
        <p:spPr bwMode="gray">
          <a:xfrm>
            <a:off x="4196599" y="5530491"/>
            <a:ext cx="4735198" cy="97901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8394D3">
                  <a:shade val="30000"/>
                  <a:satMod val="115000"/>
                </a:srgbClr>
              </a:gs>
              <a:gs pos="50000">
                <a:srgbClr val="8394D3">
                  <a:shade val="67500"/>
                  <a:satMod val="115000"/>
                </a:srgbClr>
              </a:gs>
              <a:gs pos="100000">
                <a:srgbClr val="8394D3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rgbClr val="001D3A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Национальный музей РТ</a:t>
            </a:r>
          </a:p>
          <a:p>
            <a:pPr algn="ctr">
              <a:defRPr/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И.И. им. </a:t>
            </a:r>
            <a:r>
              <a:rPr lang="ru-RU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Марджани</a:t>
            </a:r>
            <a:endParaRPr lang="en-US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8" name="Picture 4" descr="C:\Users\Татьяна\Desktop\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75968" y="0"/>
            <a:ext cx="1768032" cy="8367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84213" y="188913"/>
            <a:ext cx="6480175" cy="792162"/>
          </a:xfrm>
          <a:prstGeom prst="rect">
            <a:avLst/>
          </a:prstGeom>
          <a:solidFill>
            <a:schemeClr val="bg1"/>
          </a:solidFill>
          <a:ln w="76200" cmpd="tri">
            <a:solidFill>
              <a:schemeClr val="folHlink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ru-RU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Школьное телевидение</a:t>
            </a:r>
            <a:endParaRPr lang="en-US" sz="28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2531" name="Group 32"/>
          <p:cNvGrpSpPr>
            <a:grpSpLocks/>
          </p:cNvGrpSpPr>
          <p:nvPr/>
        </p:nvGrpSpPr>
        <p:grpSpPr bwMode="auto">
          <a:xfrm>
            <a:off x="830263" y="2024063"/>
            <a:ext cx="8132762" cy="3887787"/>
            <a:chOff x="432" y="1392"/>
            <a:chExt cx="5123" cy="2449"/>
          </a:xfrm>
        </p:grpSpPr>
        <p:sp>
          <p:nvSpPr>
            <p:cNvPr id="22536" name="Freeform 4"/>
            <p:cNvSpPr>
              <a:spLocks/>
            </p:cNvSpPr>
            <p:nvPr/>
          </p:nvSpPr>
          <p:spPr bwMode="gray">
            <a:xfrm>
              <a:off x="5129" y="1392"/>
              <a:ext cx="421" cy="630"/>
            </a:xfrm>
            <a:custGeom>
              <a:avLst/>
              <a:gdLst>
                <a:gd name="T0" fmla="*/ 421 w 308"/>
                <a:gd name="T1" fmla="*/ 170 h 444"/>
                <a:gd name="T2" fmla="*/ 0 w 308"/>
                <a:gd name="T3" fmla="*/ 630 h 444"/>
                <a:gd name="T4" fmla="*/ 0 w 308"/>
                <a:gd name="T5" fmla="*/ 406 h 444"/>
                <a:gd name="T6" fmla="*/ 421 w 308"/>
                <a:gd name="T7" fmla="*/ 0 h 444"/>
                <a:gd name="T8" fmla="*/ 421 w 308"/>
                <a:gd name="T9" fmla="*/ 170 h 4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8" h="444">
                  <a:moveTo>
                    <a:pt x="308" y="120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0"/>
                  </a:lnTo>
                  <a:close/>
                </a:path>
              </a:pathLst>
            </a:custGeom>
            <a:gradFill rotWithShape="1">
              <a:gsLst>
                <a:gs pos="0">
                  <a:srgbClr val="00281D"/>
                </a:gs>
                <a:gs pos="50000">
                  <a:srgbClr val="00563F"/>
                </a:gs>
                <a:gs pos="100000">
                  <a:srgbClr val="00281D"/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37" name="Freeform 5"/>
            <p:cNvSpPr>
              <a:spLocks/>
            </p:cNvSpPr>
            <p:nvPr/>
          </p:nvSpPr>
          <p:spPr bwMode="gray">
            <a:xfrm>
              <a:off x="3113" y="1392"/>
              <a:ext cx="2442" cy="403"/>
            </a:xfrm>
            <a:custGeom>
              <a:avLst/>
              <a:gdLst>
                <a:gd name="T0" fmla="*/ 2021 w 1786"/>
                <a:gd name="T1" fmla="*/ 403 h 284"/>
                <a:gd name="T2" fmla="*/ 0 w 1786"/>
                <a:gd name="T3" fmla="*/ 403 h 284"/>
                <a:gd name="T4" fmla="*/ 610 w 1786"/>
                <a:gd name="T5" fmla="*/ 0 h 284"/>
                <a:gd name="T6" fmla="*/ 2442 w 1786"/>
                <a:gd name="T7" fmla="*/ 0 h 284"/>
                <a:gd name="T8" fmla="*/ 2021 w 1786"/>
                <a:gd name="T9" fmla="*/ 403 h 2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6" h="284">
                  <a:moveTo>
                    <a:pt x="1478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1786" y="0"/>
                  </a:lnTo>
                  <a:lnTo>
                    <a:pt x="1478" y="284"/>
                  </a:lnTo>
                  <a:close/>
                </a:path>
              </a:pathLst>
            </a:custGeom>
            <a:solidFill>
              <a:srgbClr val="00CC9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38" name="Freeform 6"/>
            <p:cNvSpPr>
              <a:spLocks/>
            </p:cNvSpPr>
            <p:nvPr/>
          </p:nvSpPr>
          <p:spPr bwMode="gray">
            <a:xfrm>
              <a:off x="4706" y="2017"/>
              <a:ext cx="420" cy="626"/>
            </a:xfrm>
            <a:custGeom>
              <a:avLst/>
              <a:gdLst>
                <a:gd name="T0" fmla="*/ 420 w 308"/>
                <a:gd name="T1" fmla="*/ 170 h 442"/>
                <a:gd name="T2" fmla="*/ 0 w 308"/>
                <a:gd name="T3" fmla="*/ 626 h 442"/>
                <a:gd name="T4" fmla="*/ 0 w 308"/>
                <a:gd name="T5" fmla="*/ 405 h 442"/>
                <a:gd name="T6" fmla="*/ 420 w 308"/>
                <a:gd name="T7" fmla="*/ 0 h 442"/>
                <a:gd name="T8" fmla="*/ 420 w 308"/>
                <a:gd name="T9" fmla="*/ 170 h 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8" h="442">
                  <a:moveTo>
                    <a:pt x="308" y="120"/>
                  </a:moveTo>
                  <a:lnTo>
                    <a:pt x="0" y="442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0"/>
                  </a:lnTo>
                  <a:close/>
                </a:path>
              </a:pathLst>
            </a:custGeom>
            <a:gradFill rotWithShape="1">
              <a:gsLst>
                <a:gs pos="0">
                  <a:srgbClr val="230744"/>
                </a:gs>
                <a:gs pos="50000">
                  <a:srgbClr val="4B1092"/>
                </a:gs>
                <a:gs pos="100000">
                  <a:srgbClr val="230744"/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39" name="Freeform 7"/>
            <p:cNvSpPr>
              <a:spLocks/>
            </p:cNvSpPr>
            <p:nvPr/>
          </p:nvSpPr>
          <p:spPr bwMode="gray">
            <a:xfrm>
              <a:off x="2505" y="2017"/>
              <a:ext cx="2626" cy="402"/>
            </a:xfrm>
            <a:custGeom>
              <a:avLst/>
              <a:gdLst>
                <a:gd name="T0" fmla="*/ 2205 w 1920"/>
                <a:gd name="T1" fmla="*/ 402 h 284"/>
                <a:gd name="T2" fmla="*/ 0 w 1920"/>
                <a:gd name="T3" fmla="*/ 402 h 284"/>
                <a:gd name="T4" fmla="*/ 610 w 1920"/>
                <a:gd name="T5" fmla="*/ 0 h 284"/>
                <a:gd name="T6" fmla="*/ 2626 w 1920"/>
                <a:gd name="T7" fmla="*/ 0 h 284"/>
                <a:gd name="T8" fmla="*/ 2205 w 1920"/>
                <a:gd name="T9" fmla="*/ 402 h 2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20" h="284">
                  <a:moveTo>
                    <a:pt x="1612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1920" y="0"/>
                  </a:lnTo>
                  <a:lnTo>
                    <a:pt x="1612" y="284"/>
                  </a:lnTo>
                  <a:close/>
                </a:path>
              </a:pathLst>
            </a:custGeom>
            <a:solidFill>
              <a:srgbClr val="A77B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0" name="Freeform 8"/>
            <p:cNvSpPr>
              <a:spLocks/>
            </p:cNvSpPr>
            <p:nvPr/>
          </p:nvSpPr>
          <p:spPr bwMode="gray">
            <a:xfrm>
              <a:off x="4281" y="2636"/>
              <a:ext cx="419" cy="629"/>
            </a:xfrm>
            <a:custGeom>
              <a:avLst/>
              <a:gdLst>
                <a:gd name="T0" fmla="*/ 419 w 306"/>
                <a:gd name="T1" fmla="*/ 173 h 444"/>
                <a:gd name="T2" fmla="*/ 0 w 306"/>
                <a:gd name="T3" fmla="*/ 629 h 444"/>
                <a:gd name="T4" fmla="*/ 0 w 306"/>
                <a:gd name="T5" fmla="*/ 405 h 444"/>
                <a:gd name="T6" fmla="*/ 419 w 306"/>
                <a:gd name="T7" fmla="*/ 0 h 444"/>
                <a:gd name="T8" fmla="*/ 419 w 306"/>
                <a:gd name="T9" fmla="*/ 173 h 4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444">
                  <a:moveTo>
                    <a:pt x="306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6" y="0"/>
                  </a:lnTo>
                  <a:lnTo>
                    <a:pt x="306" y="122"/>
                  </a:lnTo>
                  <a:close/>
                </a:path>
              </a:pathLst>
            </a:custGeom>
            <a:gradFill rotWithShape="1">
              <a:gsLst>
                <a:gs pos="0">
                  <a:srgbClr val="431805"/>
                </a:gs>
                <a:gs pos="50000">
                  <a:srgbClr val="90330A"/>
                </a:gs>
                <a:gs pos="100000">
                  <a:srgbClr val="431805"/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1" name="Freeform 9"/>
            <p:cNvSpPr>
              <a:spLocks/>
            </p:cNvSpPr>
            <p:nvPr/>
          </p:nvSpPr>
          <p:spPr bwMode="gray">
            <a:xfrm>
              <a:off x="3859" y="3211"/>
              <a:ext cx="422" cy="630"/>
            </a:xfrm>
            <a:custGeom>
              <a:avLst/>
              <a:gdLst>
                <a:gd name="T0" fmla="*/ 422 w 308"/>
                <a:gd name="T1" fmla="*/ 173 h 444"/>
                <a:gd name="T2" fmla="*/ 0 w 308"/>
                <a:gd name="T3" fmla="*/ 630 h 444"/>
                <a:gd name="T4" fmla="*/ 0 w 308"/>
                <a:gd name="T5" fmla="*/ 406 h 444"/>
                <a:gd name="T6" fmla="*/ 422 w 308"/>
                <a:gd name="T7" fmla="*/ 0 h 444"/>
                <a:gd name="T8" fmla="*/ 422 w 308"/>
                <a:gd name="T9" fmla="*/ 173 h 4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8" h="444">
                  <a:moveTo>
                    <a:pt x="308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2"/>
                  </a:lnTo>
                  <a:close/>
                </a:path>
              </a:pathLst>
            </a:custGeom>
            <a:gradFill rotWithShape="1">
              <a:gsLst>
                <a:gs pos="0">
                  <a:srgbClr val="433206"/>
                </a:gs>
                <a:gs pos="50000">
                  <a:srgbClr val="906B0E"/>
                </a:gs>
                <a:gs pos="100000">
                  <a:srgbClr val="433206"/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2" name="Freeform 10"/>
            <p:cNvSpPr>
              <a:spLocks/>
            </p:cNvSpPr>
            <p:nvPr/>
          </p:nvSpPr>
          <p:spPr bwMode="gray">
            <a:xfrm>
              <a:off x="1299" y="3216"/>
              <a:ext cx="2982" cy="402"/>
            </a:xfrm>
            <a:custGeom>
              <a:avLst/>
              <a:gdLst>
                <a:gd name="T0" fmla="*/ 2561 w 2180"/>
                <a:gd name="T1" fmla="*/ 402 h 284"/>
                <a:gd name="T2" fmla="*/ 0 w 2180"/>
                <a:gd name="T3" fmla="*/ 402 h 284"/>
                <a:gd name="T4" fmla="*/ 610 w 2180"/>
                <a:gd name="T5" fmla="*/ 0 h 284"/>
                <a:gd name="T6" fmla="*/ 2982 w 2180"/>
                <a:gd name="T7" fmla="*/ 0 h 284"/>
                <a:gd name="T8" fmla="*/ 2561 w 2180"/>
                <a:gd name="T9" fmla="*/ 402 h 2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80" h="284">
                  <a:moveTo>
                    <a:pt x="1872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2180" y="0"/>
                  </a:lnTo>
                  <a:lnTo>
                    <a:pt x="1872" y="284"/>
                  </a:lnTo>
                  <a:close/>
                </a:path>
              </a:pathLst>
            </a:custGeom>
            <a:solidFill>
              <a:srgbClr val="F2E16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3" name="Line 11"/>
            <p:cNvSpPr>
              <a:spLocks noChangeShapeType="1"/>
            </p:cNvSpPr>
            <p:nvPr/>
          </p:nvSpPr>
          <p:spPr bwMode="auto">
            <a:xfrm flipH="1">
              <a:off x="432" y="3838"/>
              <a:ext cx="867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544" name="Line 12"/>
            <p:cNvSpPr>
              <a:spLocks noChangeShapeType="1"/>
            </p:cNvSpPr>
            <p:nvPr/>
          </p:nvSpPr>
          <p:spPr bwMode="auto">
            <a:xfrm flipH="1">
              <a:off x="432" y="3256"/>
              <a:ext cx="1473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545" name="Line 13"/>
            <p:cNvSpPr>
              <a:spLocks noChangeShapeType="1"/>
            </p:cNvSpPr>
            <p:nvPr/>
          </p:nvSpPr>
          <p:spPr bwMode="auto">
            <a:xfrm flipH="1">
              <a:off x="432" y="2639"/>
              <a:ext cx="2079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546" name="Line 14"/>
            <p:cNvSpPr>
              <a:spLocks noChangeShapeType="1"/>
            </p:cNvSpPr>
            <p:nvPr/>
          </p:nvSpPr>
          <p:spPr bwMode="auto">
            <a:xfrm flipH="1">
              <a:off x="432" y="2023"/>
              <a:ext cx="268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547" name="Line 15"/>
            <p:cNvSpPr>
              <a:spLocks noChangeShapeType="1"/>
            </p:cNvSpPr>
            <p:nvPr/>
          </p:nvSpPr>
          <p:spPr bwMode="auto">
            <a:xfrm flipH="1">
              <a:off x="432" y="1396"/>
              <a:ext cx="3292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548" name="Line 16"/>
            <p:cNvSpPr>
              <a:spLocks noChangeShapeType="1"/>
            </p:cNvSpPr>
            <p:nvPr/>
          </p:nvSpPr>
          <p:spPr bwMode="auto">
            <a:xfrm>
              <a:off x="564" y="1392"/>
              <a:ext cx="0" cy="649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549" name="Line 17"/>
            <p:cNvSpPr>
              <a:spLocks noChangeShapeType="1"/>
            </p:cNvSpPr>
            <p:nvPr/>
          </p:nvSpPr>
          <p:spPr bwMode="auto">
            <a:xfrm>
              <a:off x="564" y="2041"/>
              <a:ext cx="0" cy="607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550" name="Line 18"/>
            <p:cNvSpPr>
              <a:spLocks noChangeShapeType="1"/>
            </p:cNvSpPr>
            <p:nvPr/>
          </p:nvSpPr>
          <p:spPr bwMode="auto">
            <a:xfrm>
              <a:off x="564" y="2648"/>
              <a:ext cx="0" cy="607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551" name="Line 19"/>
            <p:cNvSpPr>
              <a:spLocks noChangeShapeType="1"/>
            </p:cNvSpPr>
            <p:nvPr/>
          </p:nvSpPr>
          <p:spPr bwMode="auto">
            <a:xfrm>
              <a:off x="563" y="3232"/>
              <a:ext cx="0" cy="608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552" name="Freeform 20"/>
            <p:cNvSpPr>
              <a:spLocks/>
            </p:cNvSpPr>
            <p:nvPr/>
          </p:nvSpPr>
          <p:spPr bwMode="gray">
            <a:xfrm rot="275123">
              <a:off x="1632" y="1440"/>
              <a:ext cx="1343" cy="2026"/>
            </a:xfrm>
            <a:custGeom>
              <a:avLst/>
              <a:gdLst>
                <a:gd name="T0" fmla="*/ 9 w 1824"/>
                <a:gd name="T1" fmla="*/ 1885 h 2648"/>
                <a:gd name="T2" fmla="*/ 41 w 1824"/>
                <a:gd name="T3" fmla="*/ 1622 h 2648"/>
                <a:gd name="T4" fmla="*/ 91 w 1824"/>
                <a:gd name="T5" fmla="*/ 1383 h 2648"/>
                <a:gd name="T6" fmla="*/ 156 w 1824"/>
                <a:gd name="T7" fmla="*/ 1166 h 2648"/>
                <a:gd name="T8" fmla="*/ 233 w 1824"/>
                <a:gd name="T9" fmla="*/ 972 h 2648"/>
                <a:gd name="T10" fmla="*/ 317 w 1824"/>
                <a:gd name="T11" fmla="*/ 799 h 2648"/>
                <a:gd name="T12" fmla="*/ 405 w 1824"/>
                <a:gd name="T13" fmla="*/ 647 h 2648"/>
                <a:gd name="T14" fmla="*/ 495 w 1824"/>
                <a:gd name="T15" fmla="*/ 516 h 2648"/>
                <a:gd name="T16" fmla="*/ 583 w 1824"/>
                <a:gd name="T17" fmla="*/ 404 h 2648"/>
                <a:gd name="T18" fmla="*/ 667 w 1824"/>
                <a:gd name="T19" fmla="*/ 312 h 2648"/>
                <a:gd name="T20" fmla="*/ 744 w 1824"/>
                <a:gd name="T21" fmla="*/ 237 h 2648"/>
                <a:gd name="T22" fmla="*/ 807 w 1824"/>
                <a:gd name="T23" fmla="*/ 181 h 2648"/>
                <a:gd name="T24" fmla="*/ 857 w 1824"/>
                <a:gd name="T25" fmla="*/ 141 h 2648"/>
                <a:gd name="T26" fmla="*/ 889 w 1824"/>
                <a:gd name="T27" fmla="*/ 118 h 2648"/>
                <a:gd name="T28" fmla="*/ 901 w 1824"/>
                <a:gd name="T29" fmla="*/ 110 h 2648"/>
                <a:gd name="T30" fmla="*/ 1272 w 1824"/>
                <a:gd name="T31" fmla="*/ 43 h 2648"/>
                <a:gd name="T32" fmla="*/ 1155 w 1824"/>
                <a:gd name="T33" fmla="*/ 251 h 2648"/>
                <a:gd name="T34" fmla="*/ 1144 w 1824"/>
                <a:gd name="T35" fmla="*/ 254 h 2648"/>
                <a:gd name="T36" fmla="*/ 1115 w 1824"/>
                <a:gd name="T37" fmla="*/ 265 h 2648"/>
                <a:gd name="T38" fmla="*/ 1069 w 1824"/>
                <a:gd name="T39" fmla="*/ 283 h 2648"/>
                <a:gd name="T40" fmla="*/ 1009 w 1824"/>
                <a:gd name="T41" fmla="*/ 314 h 2648"/>
                <a:gd name="T42" fmla="*/ 935 w 1824"/>
                <a:gd name="T43" fmla="*/ 357 h 2648"/>
                <a:gd name="T44" fmla="*/ 853 w 1824"/>
                <a:gd name="T45" fmla="*/ 413 h 2648"/>
                <a:gd name="T46" fmla="*/ 761 w 1824"/>
                <a:gd name="T47" fmla="*/ 487 h 2648"/>
                <a:gd name="T48" fmla="*/ 666 w 1824"/>
                <a:gd name="T49" fmla="*/ 578 h 2648"/>
                <a:gd name="T50" fmla="*/ 567 w 1824"/>
                <a:gd name="T51" fmla="*/ 689 h 2648"/>
                <a:gd name="T52" fmla="*/ 465 w 1824"/>
                <a:gd name="T53" fmla="*/ 823 h 2648"/>
                <a:gd name="T54" fmla="*/ 367 w 1824"/>
                <a:gd name="T55" fmla="*/ 979 h 2648"/>
                <a:gd name="T56" fmla="*/ 272 w 1824"/>
                <a:gd name="T57" fmla="*/ 1161 h 2648"/>
                <a:gd name="T58" fmla="*/ 183 w 1824"/>
                <a:gd name="T59" fmla="*/ 1371 h 2648"/>
                <a:gd name="T60" fmla="*/ 102 w 1824"/>
                <a:gd name="T61" fmla="*/ 1610 h 2648"/>
                <a:gd name="T62" fmla="*/ 31 w 1824"/>
                <a:gd name="T63" fmla="*/ 1879 h 264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824" h="2648">
                  <a:moveTo>
                    <a:pt x="0" y="2648"/>
                  </a:moveTo>
                  <a:lnTo>
                    <a:pt x="12" y="2464"/>
                  </a:lnTo>
                  <a:lnTo>
                    <a:pt x="32" y="2288"/>
                  </a:lnTo>
                  <a:lnTo>
                    <a:pt x="56" y="2120"/>
                  </a:lnTo>
                  <a:lnTo>
                    <a:pt x="88" y="1960"/>
                  </a:lnTo>
                  <a:lnTo>
                    <a:pt x="124" y="1808"/>
                  </a:lnTo>
                  <a:lnTo>
                    <a:pt x="166" y="1662"/>
                  </a:lnTo>
                  <a:lnTo>
                    <a:pt x="212" y="1524"/>
                  </a:lnTo>
                  <a:lnTo>
                    <a:pt x="262" y="1394"/>
                  </a:lnTo>
                  <a:lnTo>
                    <a:pt x="316" y="1270"/>
                  </a:lnTo>
                  <a:lnTo>
                    <a:pt x="372" y="1154"/>
                  </a:lnTo>
                  <a:lnTo>
                    <a:pt x="430" y="1044"/>
                  </a:lnTo>
                  <a:lnTo>
                    <a:pt x="490" y="942"/>
                  </a:lnTo>
                  <a:lnTo>
                    <a:pt x="550" y="846"/>
                  </a:lnTo>
                  <a:lnTo>
                    <a:pt x="612" y="758"/>
                  </a:lnTo>
                  <a:lnTo>
                    <a:pt x="672" y="674"/>
                  </a:lnTo>
                  <a:lnTo>
                    <a:pt x="734" y="598"/>
                  </a:lnTo>
                  <a:lnTo>
                    <a:pt x="792" y="528"/>
                  </a:lnTo>
                  <a:lnTo>
                    <a:pt x="850" y="464"/>
                  </a:lnTo>
                  <a:lnTo>
                    <a:pt x="906" y="408"/>
                  </a:lnTo>
                  <a:lnTo>
                    <a:pt x="960" y="356"/>
                  </a:lnTo>
                  <a:lnTo>
                    <a:pt x="1010" y="310"/>
                  </a:lnTo>
                  <a:lnTo>
                    <a:pt x="1056" y="270"/>
                  </a:lnTo>
                  <a:lnTo>
                    <a:pt x="1096" y="236"/>
                  </a:lnTo>
                  <a:lnTo>
                    <a:pt x="1134" y="208"/>
                  </a:lnTo>
                  <a:lnTo>
                    <a:pt x="1164" y="184"/>
                  </a:lnTo>
                  <a:lnTo>
                    <a:pt x="1190" y="166"/>
                  </a:lnTo>
                  <a:lnTo>
                    <a:pt x="1208" y="154"/>
                  </a:lnTo>
                  <a:lnTo>
                    <a:pt x="1220" y="146"/>
                  </a:lnTo>
                  <a:lnTo>
                    <a:pt x="1224" y="144"/>
                  </a:lnTo>
                  <a:lnTo>
                    <a:pt x="848" y="0"/>
                  </a:lnTo>
                  <a:lnTo>
                    <a:pt x="1728" y="56"/>
                  </a:lnTo>
                  <a:lnTo>
                    <a:pt x="1824" y="480"/>
                  </a:lnTo>
                  <a:lnTo>
                    <a:pt x="1568" y="328"/>
                  </a:lnTo>
                  <a:lnTo>
                    <a:pt x="1564" y="328"/>
                  </a:lnTo>
                  <a:lnTo>
                    <a:pt x="1554" y="332"/>
                  </a:lnTo>
                  <a:lnTo>
                    <a:pt x="1538" y="338"/>
                  </a:lnTo>
                  <a:lnTo>
                    <a:pt x="1514" y="346"/>
                  </a:lnTo>
                  <a:lnTo>
                    <a:pt x="1486" y="356"/>
                  </a:lnTo>
                  <a:lnTo>
                    <a:pt x="1452" y="370"/>
                  </a:lnTo>
                  <a:lnTo>
                    <a:pt x="1412" y="388"/>
                  </a:lnTo>
                  <a:lnTo>
                    <a:pt x="1370" y="410"/>
                  </a:lnTo>
                  <a:lnTo>
                    <a:pt x="1322" y="436"/>
                  </a:lnTo>
                  <a:lnTo>
                    <a:pt x="1270" y="466"/>
                  </a:lnTo>
                  <a:lnTo>
                    <a:pt x="1216" y="500"/>
                  </a:lnTo>
                  <a:lnTo>
                    <a:pt x="1158" y="540"/>
                  </a:lnTo>
                  <a:lnTo>
                    <a:pt x="1098" y="584"/>
                  </a:lnTo>
                  <a:lnTo>
                    <a:pt x="1034" y="636"/>
                  </a:lnTo>
                  <a:lnTo>
                    <a:pt x="970" y="692"/>
                  </a:lnTo>
                  <a:lnTo>
                    <a:pt x="904" y="756"/>
                  </a:lnTo>
                  <a:lnTo>
                    <a:pt x="836" y="824"/>
                  </a:lnTo>
                  <a:lnTo>
                    <a:pt x="770" y="900"/>
                  </a:lnTo>
                  <a:lnTo>
                    <a:pt x="700" y="984"/>
                  </a:lnTo>
                  <a:lnTo>
                    <a:pt x="632" y="1076"/>
                  </a:lnTo>
                  <a:lnTo>
                    <a:pt x="566" y="1174"/>
                  </a:lnTo>
                  <a:lnTo>
                    <a:pt x="498" y="1280"/>
                  </a:lnTo>
                  <a:lnTo>
                    <a:pt x="434" y="1394"/>
                  </a:lnTo>
                  <a:lnTo>
                    <a:pt x="370" y="1518"/>
                  </a:lnTo>
                  <a:lnTo>
                    <a:pt x="308" y="1650"/>
                  </a:lnTo>
                  <a:lnTo>
                    <a:pt x="248" y="1792"/>
                  </a:lnTo>
                  <a:lnTo>
                    <a:pt x="192" y="1944"/>
                  </a:lnTo>
                  <a:lnTo>
                    <a:pt x="138" y="2104"/>
                  </a:lnTo>
                  <a:lnTo>
                    <a:pt x="88" y="2274"/>
                  </a:lnTo>
                  <a:lnTo>
                    <a:pt x="42" y="2456"/>
                  </a:lnTo>
                  <a:lnTo>
                    <a:pt x="0" y="2648"/>
                  </a:lnTo>
                  <a:close/>
                </a:path>
              </a:pathLst>
            </a:custGeom>
            <a:gradFill rotWithShape="1">
              <a:gsLst>
                <a:gs pos="0">
                  <a:srgbClr val="D11364"/>
                </a:gs>
                <a:gs pos="100000">
                  <a:srgbClr val="61092E"/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53" name="Rectangle 21"/>
            <p:cNvSpPr>
              <a:spLocks noChangeArrowheads="1"/>
            </p:cNvSpPr>
            <p:nvPr/>
          </p:nvSpPr>
          <p:spPr bwMode="gray">
            <a:xfrm>
              <a:off x="3117" y="1795"/>
              <a:ext cx="2022" cy="226"/>
            </a:xfrm>
            <a:prstGeom prst="rect">
              <a:avLst/>
            </a:prstGeom>
            <a:gradFill rotWithShape="1">
              <a:gsLst>
                <a:gs pos="0">
                  <a:srgbClr val="00684D"/>
                </a:gs>
                <a:gs pos="50000">
                  <a:srgbClr val="00906A"/>
                </a:gs>
                <a:gs pos="100000">
                  <a:srgbClr val="00684D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400">
                  <a:solidFill>
                    <a:srgbClr val="FFFFFF"/>
                  </a:solidFill>
                  <a:latin typeface="Verdana" pitchFamily="34" charset="0"/>
                </a:rPr>
                <a:t>Создание конечного продукта</a:t>
              </a:r>
              <a:endParaRPr lang="en-US" sz="140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22554" name="Rectangle 22"/>
            <p:cNvSpPr>
              <a:spLocks noChangeArrowheads="1"/>
            </p:cNvSpPr>
            <p:nvPr/>
          </p:nvSpPr>
          <p:spPr bwMode="gray">
            <a:xfrm>
              <a:off x="2506" y="2419"/>
              <a:ext cx="2204" cy="222"/>
            </a:xfrm>
            <a:prstGeom prst="rect">
              <a:avLst/>
            </a:prstGeom>
            <a:gradFill rotWithShape="1">
              <a:gsLst>
                <a:gs pos="0">
                  <a:srgbClr val="5D2FB9"/>
                </a:gs>
                <a:gs pos="50000">
                  <a:srgbClr val="8041FF"/>
                </a:gs>
                <a:gs pos="100000">
                  <a:srgbClr val="5D2FB9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1600">
                  <a:solidFill>
                    <a:srgbClr val="FFFFFF"/>
                  </a:solidFill>
                  <a:latin typeface="Verdana" pitchFamily="34" charset="0"/>
                </a:rPr>
                <a:t>Техническое обеспечение</a:t>
              </a:r>
              <a:endParaRPr lang="en-US" sz="160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22555" name="Freeform 23"/>
            <p:cNvSpPr>
              <a:spLocks/>
            </p:cNvSpPr>
            <p:nvPr/>
          </p:nvSpPr>
          <p:spPr bwMode="gray">
            <a:xfrm>
              <a:off x="1903" y="2636"/>
              <a:ext cx="2802" cy="406"/>
            </a:xfrm>
            <a:custGeom>
              <a:avLst/>
              <a:gdLst>
                <a:gd name="T0" fmla="*/ 2383 w 2048"/>
                <a:gd name="T1" fmla="*/ 406 h 286"/>
                <a:gd name="T2" fmla="*/ 0 w 2048"/>
                <a:gd name="T3" fmla="*/ 406 h 286"/>
                <a:gd name="T4" fmla="*/ 610 w 2048"/>
                <a:gd name="T5" fmla="*/ 0 h 286"/>
                <a:gd name="T6" fmla="*/ 2802 w 2048"/>
                <a:gd name="T7" fmla="*/ 0 h 286"/>
                <a:gd name="T8" fmla="*/ 2383 w 2048"/>
                <a:gd name="T9" fmla="*/ 406 h 2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48" h="286">
                  <a:moveTo>
                    <a:pt x="1742" y="286"/>
                  </a:moveTo>
                  <a:lnTo>
                    <a:pt x="0" y="286"/>
                  </a:lnTo>
                  <a:lnTo>
                    <a:pt x="446" y="0"/>
                  </a:lnTo>
                  <a:lnTo>
                    <a:pt x="2048" y="0"/>
                  </a:lnTo>
                  <a:lnTo>
                    <a:pt x="1742" y="286"/>
                  </a:lnTo>
                  <a:close/>
                </a:path>
              </a:pathLst>
            </a:custGeom>
            <a:solidFill>
              <a:srgbClr val="FF996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56" name="Rectangle 24"/>
            <p:cNvSpPr>
              <a:spLocks noChangeArrowheads="1"/>
            </p:cNvSpPr>
            <p:nvPr/>
          </p:nvSpPr>
          <p:spPr bwMode="gray">
            <a:xfrm>
              <a:off x="1896" y="3055"/>
              <a:ext cx="2385" cy="222"/>
            </a:xfrm>
            <a:prstGeom prst="rect">
              <a:avLst/>
            </a:prstGeom>
            <a:gradFill rotWithShape="1">
              <a:gsLst>
                <a:gs pos="0">
                  <a:srgbClr val="A0523A"/>
                </a:gs>
                <a:gs pos="50000">
                  <a:srgbClr val="DC7150"/>
                </a:gs>
                <a:gs pos="100000">
                  <a:srgbClr val="A0523A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500">
                  <a:solidFill>
                    <a:srgbClr val="FFFFFF"/>
                  </a:solidFill>
                  <a:latin typeface="Verdana" pitchFamily="34" charset="0"/>
                </a:rPr>
                <a:t>Разработка проектов сценариев</a:t>
              </a:r>
              <a:endParaRPr lang="en-US" sz="150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22557" name="Rectangle 25"/>
            <p:cNvSpPr>
              <a:spLocks noChangeArrowheads="1"/>
            </p:cNvSpPr>
            <p:nvPr/>
          </p:nvSpPr>
          <p:spPr bwMode="gray">
            <a:xfrm>
              <a:off x="1298" y="3619"/>
              <a:ext cx="2567" cy="221"/>
            </a:xfrm>
            <a:prstGeom prst="rect">
              <a:avLst/>
            </a:prstGeom>
            <a:gradFill rotWithShape="1">
              <a:gsLst>
                <a:gs pos="0">
                  <a:srgbClr val="977514"/>
                </a:gs>
                <a:gs pos="50000">
                  <a:srgbClr val="D0A11C"/>
                </a:gs>
                <a:gs pos="100000">
                  <a:srgbClr val="977514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1600">
                  <a:solidFill>
                    <a:srgbClr val="FFFFFF"/>
                  </a:solidFill>
                  <a:latin typeface="Verdana" pitchFamily="34" charset="0"/>
                </a:rPr>
                <a:t>Начальная профподготовка</a:t>
              </a:r>
              <a:endParaRPr lang="en-US" sz="160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22558" name="Text Box 26"/>
            <p:cNvSpPr txBox="1">
              <a:spLocks noChangeArrowheads="1"/>
            </p:cNvSpPr>
            <p:nvPr/>
          </p:nvSpPr>
          <p:spPr bwMode="auto">
            <a:xfrm>
              <a:off x="575" y="1488"/>
              <a:ext cx="197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400">
                  <a:solidFill>
                    <a:srgbClr val="009999"/>
                  </a:solidFill>
                  <a:latin typeface="Verdana" pitchFamily="34" charset="0"/>
                </a:rPr>
                <a:t>4</a:t>
              </a:r>
              <a:endParaRPr lang="en-US" sz="1400">
                <a:solidFill>
                  <a:srgbClr val="009999"/>
                </a:solidFill>
                <a:latin typeface="Verdana" pitchFamily="34" charset="0"/>
              </a:endParaRPr>
            </a:p>
          </p:txBody>
        </p:sp>
        <p:sp>
          <p:nvSpPr>
            <p:cNvPr id="22559" name="Text Box 27"/>
            <p:cNvSpPr txBox="1">
              <a:spLocks noChangeArrowheads="1"/>
            </p:cNvSpPr>
            <p:nvPr/>
          </p:nvSpPr>
          <p:spPr bwMode="auto">
            <a:xfrm>
              <a:off x="575" y="2112"/>
              <a:ext cx="197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400">
                  <a:solidFill>
                    <a:srgbClr val="7030A0"/>
                  </a:solidFill>
                  <a:latin typeface="Verdana" pitchFamily="34" charset="0"/>
                </a:rPr>
                <a:t>3</a:t>
              </a:r>
              <a:endParaRPr lang="en-US" sz="1400">
                <a:solidFill>
                  <a:srgbClr val="7030A0"/>
                </a:solidFill>
                <a:latin typeface="Verdana" pitchFamily="34" charset="0"/>
              </a:endParaRPr>
            </a:p>
          </p:txBody>
        </p:sp>
        <p:sp>
          <p:nvSpPr>
            <p:cNvPr id="22560" name="Text Box 28"/>
            <p:cNvSpPr txBox="1">
              <a:spLocks noChangeArrowheads="1"/>
            </p:cNvSpPr>
            <p:nvPr/>
          </p:nvSpPr>
          <p:spPr bwMode="auto">
            <a:xfrm>
              <a:off x="575" y="2736"/>
              <a:ext cx="197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400">
                  <a:solidFill>
                    <a:srgbClr val="FF6600"/>
                  </a:solidFill>
                  <a:latin typeface="Verdana" pitchFamily="34" charset="0"/>
                </a:rPr>
                <a:t>2</a:t>
              </a:r>
              <a:endParaRPr lang="en-US" sz="1400">
                <a:solidFill>
                  <a:srgbClr val="FF6600"/>
                </a:solidFill>
                <a:latin typeface="Verdana" pitchFamily="34" charset="0"/>
              </a:endParaRPr>
            </a:p>
          </p:txBody>
        </p:sp>
        <p:sp>
          <p:nvSpPr>
            <p:cNvPr id="31" name="Text Box 29"/>
            <p:cNvSpPr txBox="1">
              <a:spLocks noChangeArrowheads="1"/>
            </p:cNvSpPr>
            <p:nvPr/>
          </p:nvSpPr>
          <p:spPr bwMode="auto">
            <a:xfrm>
              <a:off x="575" y="3350"/>
              <a:ext cx="19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400" dirty="0">
                  <a:solidFill>
                    <a:schemeClr val="tx2">
                      <a:lumMod val="50000"/>
                    </a:schemeClr>
                  </a:solidFill>
                  <a:latin typeface="Verdana" pitchFamily="34" charset="0"/>
                </a:rPr>
                <a:t>1</a:t>
              </a:r>
              <a:endParaRPr lang="en-US" sz="14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endParaRPr>
            </a:p>
          </p:txBody>
        </p:sp>
      </p:grpSp>
      <p:sp>
        <p:nvSpPr>
          <p:cNvPr id="32" name="AutoShape 10"/>
          <p:cNvSpPr>
            <a:spLocks noChangeArrowheads="1"/>
          </p:cNvSpPr>
          <p:nvPr/>
        </p:nvSpPr>
        <p:spPr bwMode="gray">
          <a:xfrm>
            <a:off x="250825" y="6326188"/>
            <a:ext cx="3055938" cy="385762"/>
          </a:xfrm>
          <a:prstGeom prst="roundRect">
            <a:avLst>
              <a:gd name="adj" fmla="val 50000"/>
            </a:avLst>
          </a:prstGeom>
          <a:solidFill>
            <a:srgbClr val="009999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rgbClr val="001D3A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Социальные партнеры:</a:t>
            </a:r>
          </a:p>
        </p:txBody>
      </p:sp>
      <p:sp>
        <p:nvSpPr>
          <p:cNvPr id="33" name="AutoShape 10"/>
          <p:cNvSpPr>
            <a:spLocks noChangeArrowheads="1"/>
          </p:cNvSpPr>
          <p:nvPr/>
        </p:nvSpPr>
        <p:spPr bwMode="gray">
          <a:xfrm>
            <a:off x="4745038" y="6326188"/>
            <a:ext cx="3571875" cy="369887"/>
          </a:xfrm>
          <a:prstGeom prst="roundRect">
            <a:avLst>
              <a:gd name="adj" fmla="val 50000"/>
            </a:avLst>
          </a:prstGeom>
          <a:solidFill>
            <a:srgbClr val="009999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rgbClr val="001D3A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Телерадиокомпания «Казань</a:t>
            </a:r>
          </a:p>
        </p:txBody>
      </p:sp>
      <p:sp>
        <p:nvSpPr>
          <p:cNvPr id="22534" name="Стрелка вправо 33"/>
          <p:cNvSpPr>
            <a:spLocks noChangeArrowheads="1"/>
          </p:cNvSpPr>
          <p:nvPr/>
        </p:nvSpPr>
        <p:spPr bwMode="auto">
          <a:xfrm>
            <a:off x="3656013" y="6511925"/>
            <a:ext cx="773112" cy="184150"/>
          </a:xfrm>
          <a:prstGeom prst="rightArrow">
            <a:avLst>
              <a:gd name="adj1" fmla="val 50000"/>
              <a:gd name="adj2" fmla="val 50224"/>
            </a:avLst>
          </a:prstGeom>
          <a:solidFill>
            <a:srgbClr val="8E47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sz="2400" b="1">
              <a:latin typeface="Arial" charset="0"/>
            </a:endParaRPr>
          </a:p>
        </p:txBody>
      </p:sp>
      <p:pic>
        <p:nvPicPr>
          <p:cNvPr id="35" name="Picture 4" descr="C:\Users\Татьяна\Desktop\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75968" y="0"/>
            <a:ext cx="1768032" cy="8367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1099851" y="260648"/>
            <a:ext cx="7772400" cy="792088"/>
          </a:xfrm>
        </p:spPr>
        <p:txBody>
          <a:bodyPr/>
          <a:lstStyle/>
          <a:p>
            <a:pPr algn="ctr" eaLnBrk="1" hangingPunct="1"/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Ежегодная научно – практическая конференция  «Глобализация реальность современного мира»</a:t>
            </a:r>
          </a:p>
        </p:txBody>
      </p:sp>
      <p:pic>
        <p:nvPicPr>
          <p:cNvPr id="23555" name="Picture 2" descr="F:\фото 1\фото с семинаров, конференции, стажировок\Глобализация 2014\на сайт\на сайт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11" y="1052736"/>
            <a:ext cx="7896443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ctrTitle"/>
          </p:nvPr>
        </p:nvSpPr>
        <p:spPr>
          <a:xfrm>
            <a:off x="900113" y="260350"/>
            <a:ext cx="6400800" cy="1012825"/>
          </a:xfrm>
        </p:spPr>
        <p:txBody>
          <a:bodyPr/>
          <a:lstStyle/>
          <a:p>
            <a:pPr>
              <a:defRPr/>
            </a:pPr>
            <a:r>
              <a:rPr lang="ru-RU" b="1" i="0" dirty="0" smtClean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Проектное управление</a:t>
            </a:r>
          </a:p>
        </p:txBody>
      </p:sp>
      <p:sp>
        <p:nvSpPr>
          <p:cNvPr id="512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8263" y="2997200"/>
            <a:ext cx="7489825" cy="4370388"/>
          </a:xfrm>
          <a:ln w="9525"/>
        </p:spPr>
        <p:txBody>
          <a:bodyPr/>
          <a:lstStyle/>
          <a:p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gray">
          <a:xfrm>
            <a:off x="755650" y="1484313"/>
            <a:ext cx="8208963" cy="70167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25400" algn="ctr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500" b="1" dirty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Гимназия - благоприятная образовательная сред</a:t>
            </a:r>
            <a:r>
              <a:rPr lang="ru-RU" sz="2500" b="1" dirty="0">
                <a:solidFill>
                  <a:srgbClr val="462300"/>
                </a:solidFill>
              </a:rPr>
              <a:t>а</a:t>
            </a:r>
            <a:endParaRPr lang="en-US" sz="2500" b="1" dirty="0">
              <a:solidFill>
                <a:srgbClr val="462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755650" y="2636838"/>
            <a:ext cx="8208963" cy="701675"/>
          </a:xfrm>
          <a:prstGeom prst="roundRect">
            <a:avLst/>
          </a:prstGeom>
          <a:solidFill>
            <a:srgbClr val="F2DED6"/>
          </a:solidFill>
          <a:ln w="25400" algn="ctr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500" b="1" dirty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Гимназия - пространство лингвистической активности</a:t>
            </a:r>
            <a:endParaRPr lang="en-US" sz="2500" b="1" dirty="0">
              <a:solidFill>
                <a:srgbClr val="462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gray">
          <a:xfrm>
            <a:off x="755650" y="3716338"/>
            <a:ext cx="8208963" cy="703262"/>
          </a:xfrm>
          <a:prstGeom prst="roundRect">
            <a:avLst>
              <a:gd name="adj" fmla="val 16667"/>
            </a:avLst>
          </a:prstGeom>
          <a:solidFill>
            <a:srgbClr val="E5CFC5"/>
          </a:solidFill>
          <a:ln w="25400" algn="ctr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450" b="1" dirty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Гимназия - территория формирования традиций и уклада</a:t>
            </a:r>
            <a:endParaRPr lang="en-US" sz="2450" b="1" dirty="0">
              <a:solidFill>
                <a:srgbClr val="462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gray">
          <a:xfrm>
            <a:off x="755650" y="4797425"/>
            <a:ext cx="8208963" cy="701675"/>
          </a:xfrm>
          <a:prstGeom prst="roundRect">
            <a:avLst>
              <a:gd name="adj" fmla="val 16667"/>
            </a:avLst>
          </a:prstGeom>
          <a:solidFill>
            <a:srgbClr val="DDBFB1"/>
          </a:solidFill>
          <a:ln w="25400" algn="ctr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500" b="1" dirty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Гимназия - территория здоровья и безопасности</a:t>
            </a:r>
            <a:endParaRPr lang="en-US" sz="2500" b="1" dirty="0">
              <a:solidFill>
                <a:srgbClr val="462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gray">
          <a:xfrm>
            <a:off x="755650" y="5876925"/>
            <a:ext cx="8208963" cy="701675"/>
          </a:xfrm>
          <a:prstGeom prst="roundRect">
            <a:avLst>
              <a:gd name="adj" fmla="val 16667"/>
            </a:avLst>
          </a:prstGeom>
          <a:solidFill>
            <a:srgbClr val="DDBFB1"/>
          </a:solidFill>
          <a:ln w="25400" algn="ctr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500" b="1" dirty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Гимназия – территория творчества</a:t>
            </a:r>
            <a:endParaRPr lang="en-US" sz="2500" b="1" dirty="0">
              <a:solidFill>
                <a:srgbClr val="462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4" descr="C:\Users\Татьяна\Desktop\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75968" y="0"/>
            <a:ext cx="1768032" cy="8367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33"/>
          <p:cNvSpPr>
            <a:spLocks noEditPoints="1"/>
          </p:cNvSpPr>
          <p:nvPr/>
        </p:nvSpPr>
        <p:spPr bwMode="gray">
          <a:xfrm>
            <a:off x="0" y="569913"/>
            <a:ext cx="8891588" cy="6137275"/>
          </a:xfrm>
          <a:custGeom>
            <a:avLst/>
            <a:gdLst>
              <a:gd name="T0" fmla="*/ 2147483647 w 2820"/>
              <a:gd name="T1" fmla="*/ 2147483647 h 2912"/>
              <a:gd name="T2" fmla="*/ 2147483647 w 2820"/>
              <a:gd name="T3" fmla="*/ 2147483647 h 2912"/>
              <a:gd name="T4" fmla="*/ 2147483647 w 2820"/>
              <a:gd name="T5" fmla="*/ 2147483647 h 2912"/>
              <a:gd name="T6" fmla="*/ 2147483647 w 2820"/>
              <a:gd name="T7" fmla="*/ 2147483647 h 2912"/>
              <a:gd name="T8" fmla="*/ 2147483647 w 2820"/>
              <a:gd name="T9" fmla="*/ 2147483647 h 2912"/>
              <a:gd name="T10" fmla="*/ 2147483647 w 2820"/>
              <a:gd name="T11" fmla="*/ 2147483647 h 2912"/>
              <a:gd name="T12" fmla="*/ 2147483647 w 2820"/>
              <a:gd name="T13" fmla="*/ 2147483647 h 2912"/>
              <a:gd name="T14" fmla="*/ 2147483647 w 2820"/>
              <a:gd name="T15" fmla="*/ 2147483647 h 2912"/>
              <a:gd name="T16" fmla="*/ 0 w 2820"/>
              <a:gd name="T17" fmla="*/ 2147483647 h 2912"/>
              <a:gd name="T18" fmla="*/ 2147483647 w 2820"/>
              <a:gd name="T19" fmla="*/ 2147483647 h 2912"/>
              <a:gd name="T20" fmla="*/ 2147483647 w 2820"/>
              <a:gd name="T21" fmla="*/ 2147483647 h 2912"/>
              <a:gd name="T22" fmla="*/ 2147483647 w 2820"/>
              <a:gd name="T23" fmla="*/ 2147483647 h 2912"/>
              <a:gd name="T24" fmla="*/ 2147483647 w 2820"/>
              <a:gd name="T25" fmla="*/ 2147483647 h 2912"/>
              <a:gd name="T26" fmla="*/ 2147483647 w 2820"/>
              <a:gd name="T27" fmla="*/ 2147483647 h 2912"/>
              <a:gd name="T28" fmla="*/ 2147483647 w 2820"/>
              <a:gd name="T29" fmla="*/ 2147483647 h 2912"/>
              <a:gd name="T30" fmla="*/ 2147483647 w 2820"/>
              <a:gd name="T31" fmla="*/ 2147483647 h 2912"/>
              <a:gd name="T32" fmla="*/ 2147483647 w 2820"/>
              <a:gd name="T33" fmla="*/ 2147483647 h 2912"/>
              <a:gd name="T34" fmla="*/ 2147483647 w 2820"/>
              <a:gd name="T35" fmla="*/ 2147483647 h 2912"/>
              <a:gd name="T36" fmla="*/ 2147483647 w 2820"/>
              <a:gd name="T37" fmla="*/ 2147483647 h 2912"/>
              <a:gd name="T38" fmla="*/ 2147483647 w 2820"/>
              <a:gd name="T39" fmla="*/ 2147483647 h 2912"/>
              <a:gd name="T40" fmla="*/ 2147483647 w 2820"/>
              <a:gd name="T41" fmla="*/ 2147483647 h 2912"/>
              <a:gd name="T42" fmla="*/ 2147483647 w 2820"/>
              <a:gd name="T43" fmla="*/ 2147483647 h 2912"/>
              <a:gd name="T44" fmla="*/ 2147483647 w 2820"/>
              <a:gd name="T45" fmla="*/ 2147483647 h 2912"/>
              <a:gd name="T46" fmla="*/ 2147483647 w 2820"/>
              <a:gd name="T47" fmla="*/ 2147483647 h 2912"/>
              <a:gd name="T48" fmla="*/ 2147483647 w 2820"/>
              <a:gd name="T49" fmla="*/ 2147483647 h 2912"/>
              <a:gd name="T50" fmla="*/ 2147483647 w 2820"/>
              <a:gd name="T51" fmla="*/ 2147483647 h 2912"/>
              <a:gd name="T52" fmla="*/ 2147483647 w 2820"/>
              <a:gd name="T53" fmla="*/ 2147483647 h 2912"/>
              <a:gd name="T54" fmla="*/ 2147483647 w 2820"/>
              <a:gd name="T55" fmla="*/ 2147483647 h 2912"/>
              <a:gd name="T56" fmla="*/ 2147483647 w 2820"/>
              <a:gd name="T57" fmla="*/ 2147483647 h 2912"/>
              <a:gd name="T58" fmla="*/ 2147483647 w 2820"/>
              <a:gd name="T59" fmla="*/ 2147483647 h 2912"/>
              <a:gd name="T60" fmla="*/ 2147483647 w 2820"/>
              <a:gd name="T61" fmla="*/ 2147483647 h 2912"/>
              <a:gd name="T62" fmla="*/ 2147483647 w 2820"/>
              <a:gd name="T63" fmla="*/ 2147483647 h 2912"/>
              <a:gd name="T64" fmla="*/ 2147483647 w 2820"/>
              <a:gd name="T65" fmla="*/ 2147483647 h 2912"/>
              <a:gd name="T66" fmla="*/ 2147483647 w 2820"/>
              <a:gd name="T67" fmla="*/ 2147483647 h 2912"/>
              <a:gd name="T68" fmla="*/ 2147483647 w 2820"/>
              <a:gd name="T69" fmla="*/ 2147483647 h 2912"/>
              <a:gd name="T70" fmla="*/ 2147483647 w 2820"/>
              <a:gd name="T71" fmla="*/ 2147483647 h 2912"/>
              <a:gd name="T72" fmla="*/ 2147483647 w 2820"/>
              <a:gd name="T73" fmla="*/ 2147483647 h 2912"/>
              <a:gd name="T74" fmla="*/ 2147483647 w 2820"/>
              <a:gd name="T75" fmla="*/ 2147483647 h 2912"/>
              <a:gd name="T76" fmla="*/ 2147483647 w 2820"/>
              <a:gd name="T77" fmla="*/ 2147483647 h 2912"/>
              <a:gd name="T78" fmla="*/ 2147483647 w 2820"/>
              <a:gd name="T79" fmla="*/ 2147483647 h 2912"/>
              <a:gd name="T80" fmla="*/ 2147483647 w 2820"/>
              <a:gd name="T81" fmla="*/ 2147483647 h 2912"/>
              <a:gd name="T82" fmla="*/ 2147483647 w 2820"/>
              <a:gd name="T83" fmla="*/ 2147483647 h 2912"/>
              <a:gd name="T84" fmla="*/ 2147483647 w 2820"/>
              <a:gd name="T85" fmla="*/ 2147483647 h 2912"/>
              <a:gd name="T86" fmla="*/ 2147483647 w 2820"/>
              <a:gd name="T87" fmla="*/ 2147483647 h 2912"/>
              <a:gd name="T88" fmla="*/ 2147483647 w 2820"/>
              <a:gd name="T89" fmla="*/ 2147483647 h 2912"/>
              <a:gd name="T90" fmla="*/ 2147483647 w 2820"/>
              <a:gd name="T91" fmla="*/ 0 h 2912"/>
              <a:gd name="T92" fmla="*/ 2147483647 w 2820"/>
              <a:gd name="T93" fmla="*/ 2147483647 h 2912"/>
              <a:gd name="T94" fmla="*/ 2147483647 w 2820"/>
              <a:gd name="T95" fmla="*/ 2147483647 h 2912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2820" h="2912">
                <a:moveTo>
                  <a:pt x="1244" y="0"/>
                </a:moveTo>
                <a:lnTo>
                  <a:pt x="1092" y="50"/>
                </a:lnTo>
                <a:lnTo>
                  <a:pt x="952" y="106"/>
                </a:lnTo>
                <a:lnTo>
                  <a:pt x="822" y="168"/>
                </a:lnTo>
                <a:lnTo>
                  <a:pt x="704" y="232"/>
                </a:lnTo>
                <a:lnTo>
                  <a:pt x="594" y="300"/>
                </a:lnTo>
                <a:lnTo>
                  <a:pt x="494" y="372"/>
                </a:lnTo>
                <a:lnTo>
                  <a:pt x="406" y="446"/>
                </a:lnTo>
                <a:lnTo>
                  <a:pt x="324" y="524"/>
                </a:lnTo>
                <a:lnTo>
                  <a:pt x="254" y="604"/>
                </a:lnTo>
                <a:lnTo>
                  <a:pt x="192" y="686"/>
                </a:lnTo>
                <a:lnTo>
                  <a:pt x="140" y="772"/>
                </a:lnTo>
                <a:lnTo>
                  <a:pt x="96" y="856"/>
                </a:lnTo>
                <a:lnTo>
                  <a:pt x="60" y="944"/>
                </a:lnTo>
                <a:lnTo>
                  <a:pt x="32" y="1032"/>
                </a:lnTo>
                <a:lnTo>
                  <a:pt x="14" y="1122"/>
                </a:lnTo>
                <a:lnTo>
                  <a:pt x="2" y="1210"/>
                </a:lnTo>
                <a:lnTo>
                  <a:pt x="0" y="1300"/>
                </a:lnTo>
                <a:lnTo>
                  <a:pt x="4" y="1388"/>
                </a:lnTo>
                <a:lnTo>
                  <a:pt x="18" y="1476"/>
                </a:lnTo>
                <a:lnTo>
                  <a:pt x="36" y="1564"/>
                </a:lnTo>
                <a:lnTo>
                  <a:pt x="64" y="1650"/>
                </a:lnTo>
                <a:lnTo>
                  <a:pt x="96" y="1736"/>
                </a:lnTo>
                <a:lnTo>
                  <a:pt x="138" y="1818"/>
                </a:lnTo>
                <a:lnTo>
                  <a:pt x="184" y="1900"/>
                </a:lnTo>
                <a:lnTo>
                  <a:pt x="238" y="1978"/>
                </a:lnTo>
                <a:lnTo>
                  <a:pt x="298" y="2054"/>
                </a:lnTo>
                <a:lnTo>
                  <a:pt x="364" y="2126"/>
                </a:lnTo>
                <a:lnTo>
                  <a:pt x="434" y="2196"/>
                </a:lnTo>
                <a:lnTo>
                  <a:pt x="512" y="2262"/>
                </a:lnTo>
                <a:lnTo>
                  <a:pt x="596" y="2324"/>
                </a:lnTo>
                <a:lnTo>
                  <a:pt x="684" y="2382"/>
                </a:lnTo>
                <a:lnTo>
                  <a:pt x="776" y="2436"/>
                </a:lnTo>
                <a:lnTo>
                  <a:pt x="874" y="2484"/>
                </a:lnTo>
                <a:lnTo>
                  <a:pt x="978" y="2526"/>
                </a:lnTo>
                <a:lnTo>
                  <a:pt x="1086" y="2564"/>
                </a:lnTo>
                <a:lnTo>
                  <a:pt x="1198" y="2596"/>
                </a:lnTo>
                <a:lnTo>
                  <a:pt x="1314" y="2622"/>
                </a:lnTo>
                <a:lnTo>
                  <a:pt x="1434" y="2642"/>
                </a:lnTo>
                <a:lnTo>
                  <a:pt x="1558" y="2654"/>
                </a:lnTo>
                <a:lnTo>
                  <a:pt x="1686" y="2660"/>
                </a:lnTo>
                <a:lnTo>
                  <a:pt x="1818" y="2658"/>
                </a:lnTo>
                <a:lnTo>
                  <a:pt x="1952" y="2650"/>
                </a:lnTo>
                <a:lnTo>
                  <a:pt x="2090" y="2632"/>
                </a:lnTo>
                <a:lnTo>
                  <a:pt x="2230" y="2608"/>
                </a:lnTo>
                <a:lnTo>
                  <a:pt x="2374" y="2574"/>
                </a:lnTo>
                <a:lnTo>
                  <a:pt x="2542" y="2912"/>
                </a:lnTo>
                <a:lnTo>
                  <a:pt x="2544" y="2912"/>
                </a:lnTo>
                <a:lnTo>
                  <a:pt x="2820" y="1934"/>
                </a:lnTo>
                <a:lnTo>
                  <a:pt x="1868" y="1552"/>
                </a:lnTo>
                <a:lnTo>
                  <a:pt x="2036" y="1894"/>
                </a:lnTo>
                <a:lnTo>
                  <a:pt x="1956" y="1914"/>
                </a:lnTo>
                <a:lnTo>
                  <a:pt x="1872" y="1928"/>
                </a:lnTo>
                <a:lnTo>
                  <a:pt x="1788" y="1936"/>
                </a:lnTo>
                <a:lnTo>
                  <a:pt x="1702" y="1938"/>
                </a:lnTo>
                <a:lnTo>
                  <a:pt x="1616" y="1934"/>
                </a:lnTo>
                <a:lnTo>
                  <a:pt x="1528" y="1926"/>
                </a:lnTo>
                <a:lnTo>
                  <a:pt x="1442" y="1912"/>
                </a:lnTo>
                <a:lnTo>
                  <a:pt x="1356" y="1894"/>
                </a:lnTo>
                <a:lnTo>
                  <a:pt x="1272" y="1872"/>
                </a:lnTo>
                <a:lnTo>
                  <a:pt x="1188" y="1844"/>
                </a:lnTo>
                <a:lnTo>
                  <a:pt x="1108" y="1812"/>
                </a:lnTo>
                <a:lnTo>
                  <a:pt x="1028" y="1776"/>
                </a:lnTo>
                <a:lnTo>
                  <a:pt x="952" y="1736"/>
                </a:lnTo>
                <a:lnTo>
                  <a:pt x="880" y="1692"/>
                </a:lnTo>
                <a:lnTo>
                  <a:pt x="810" y="1646"/>
                </a:lnTo>
                <a:lnTo>
                  <a:pt x="744" y="1596"/>
                </a:lnTo>
                <a:lnTo>
                  <a:pt x="684" y="1542"/>
                </a:lnTo>
                <a:lnTo>
                  <a:pt x="628" y="1486"/>
                </a:lnTo>
                <a:lnTo>
                  <a:pt x="578" y="1428"/>
                </a:lnTo>
                <a:lnTo>
                  <a:pt x="532" y="1366"/>
                </a:lnTo>
                <a:lnTo>
                  <a:pt x="494" y="1304"/>
                </a:lnTo>
                <a:lnTo>
                  <a:pt x="462" y="1238"/>
                </a:lnTo>
                <a:lnTo>
                  <a:pt x="438" y="1170"/>
                </a:lnTo>
                <a:lnTo>
                  <a:pt x="420" y="1102"/>
                </a:lnTo>
                <a:lnTo>
                  <a:pt x="410" y="1032"/>
                </a:lnTo>
                <a:lnTo>
                  <a:pt x="410" y="960"/>
                </a:lnTo>
                <a:lnTo>
                  <a:pt x="416" y="888"/>
                </a:lnTo>
                <a:lnTo>
                  <a:pt x="434" y="816"/>
                </a:lnTo>
                <a:lnTo>
                  <a:pt x="460" y="742"/>
                </a:lnTo>
                <a:lnTo>
                  <a:pt x="496" y="668"/>
                </a:lnTo>
                <a:lnTo>
                  <a:pt x="544" y="592"/>
                </a:lnTo>
                <a:lnTo>
                  <a:pt x="602" y="518"/>
                </a:lnTo>
                <a:lnTo>
                  <a:pt x="670" y="444"/>
                </a:lnTo>
                <a:lnTo>
                  <a:pt x="752" y="370"/>
                </a:lnTo>
                <a:lnTo>
                  <a:pt x="844" y="298"/>
                </a:lnTo>
                <a:lnTo>
                  <a:pt x="950" y="226"/>
                </a:lnTo>
                <a:lnTo>
                  <a:pt x="1070" y="154"/>
                </a:lnTo>
                <a:lnTo>
                  <a:pt x="1202" y="84"/>
                </a:lnTo>
                <a:lnTo>
                  <a:pt x="1348" y="16"/>
                </a:lnTo>
                <a:lnTo>
                  <a:pt x="1244" y="0"/>
                </a:lnTo>
                <a:close/>
                <a:moveTo>
                  <a:pt x="2820" y="1934"/>
                </a:moveTo>
                <a:lnTo>
                  <a:pt x="2820" y="1934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dist="206741" dir="8249373" algn="ctr" rotWithShape="0">
              <a:srgbClr val="000000">
                <a:alpha val="5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6147" name="Oval 66"/>
          <p:cNvSpPr>
            <a:spLocks noChangeArrowheads="1"/>
          </p:cNvSpPr>
          <p:nvPr/>
        </p:nvSpPr>
        <p:spPr bwMode="gray">
          <a:xfrm rot="-723406">
            <a:off x="3101975" y="5076825"/>
            <a:ext cx="1438275" cy="666750"/>
          </a:xfrm>
          <a:prstGeom prst="ellipse">
            <a:avLst/>
          </a:prstGeom>
          <a:solidFill>
            <a:srgbClr val="0F2145">
              <a:alpha val="30196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rgbClr val="000000"/>
              </a:solidFill>
            </a:endParaRPr>
          </a:p>
        </p:txBody>
      </p:sp>
      <p:sp>
        <p:nvSpPr>
          <p:cNvPr id="25604" name="Oval 67"/>
          <p:cNvSpPr>
            <a:spLocks noChangeArrowheads="1"/>
          </p:cNvSpPr>
          <p:nvPr/>
        </p:nvSpPr>
        <p:spPr bwMode="gray">
          <a:xfrm rot="-5400000">
            <a:off x="5047456" y="4815682"/>
            <a:ext cx="2155825" cy="1928812"/>
          </a:xfrm>
          <a:prstGeom prst="ellipse">
            <a:avLst/>
          </a:prstGeom>
          <a:gradFill rotWithShape="1">
            <a:gsLst>
              <a:gs pos="0">
                <a:srgbClr val="636869"/>
              </a:gs>
              <a:gs pos="100000">
                <a:srgbClr val="D6E1E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vert="eaVert" wrap="none" anchor="ctr"/>
          <a:lstStyle/>
          <a:p>
            <a:pPr algn="ctr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Институт </a:t>
            </a:r>
          </a:p>
          <a:p>
            <a:pPr algn="ctr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развития</a:t>
            </a:r>
          </a:p>
          <a:p>
            <a:pPr algn="ctr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образования</a:t>
            </a:r>
          </a:p>
          <a:p>
            <a:pPr algn="ctr">
              <a:defRPr/>
            </a:pPr>
            <a:endParaRPr lang="ru-RU" sz="1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6084" name="Oval 68"/>
          <p:cNvSpPr>
            <a:spLocks noChangeArrowheads="1"/>
          </p:cNvSpPr>
          <p:nvPr/>
        </p:nvSpPr>
        <p:spPr bwMode="gray">
          <a:xfrm>
            <a:off x="3281363" y="4645025"/>
            <a:ext cx="1684337" cy="197008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eaVert" wrap="none" anchor="ctr"/>
          <a:lstStyle/>
          <a:p>
            <a:pPr algn="ctr"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5606" name="Oval 69"/>
          <p:cNvSpPr>
            <a:spLocks noChangeArrowheads="1"/>
          </p:cNvSpPr>
          <p:nvPr/>
        </p:nvSpPr>
        <p:spPr bwMode="gray">
          <a:xfrm rot="-5400000">
            <a:off x="1550194" y="4255294"/>
            <a:ext cx="1868487" cy="1978025"/>
          </a:xfrm>
          <a:prstGeom prst="ellipse">
            <a:avLst/>
          </a:prstGeom>
          <a:gradFill rotWithShape="1">
            <a:gsLst>
              <a:gs pos="0">
                <a:srgbClr val="AAB2B3"/>
              </a:gs>
              <a:gs pos="100000">
                <a:srgbClr val="D6E1E2">
                  <a:alpha val="48000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vert="eaVert" wrap="none" anchor="ctr"/>
          <a:lstStyle/>
          <a:p>
            <a:pPr algn="ctr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Казанский</a:t>
            </a:r>
          </a:p>
          <a:p>
            <a:pPr algn="ctr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педагогический</a:t>
            </a:r>
          </a:p>
          <a:p>
            <a:pPr algn="ctr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колледж</a:t>
            </a:r>
          </a:p>
        </p:txBody>
      </p:sp>
      <p:sp>
        <p:nvSpPr>
          <p:cNvPr id="6151" name="Oval 72"/>
          <p:cNvSpPr>
            <a:spLocks noChangeArrowheads="1"/>
          </p:cNvSpPr>
          <p:nvPr/>
        </p:nvSpPr>
        <p:spPr bwMode="gray">
          <a:xfrm rot="-772996">
            <a:off x="1273175" y="4467225"/>
            <a:ext cx="1133475" cy="609600"/>
          </a:xfrm>
          <a:prstGeom prst="ellipse">
            <a:avLst/>
          </a:prstGeom>
          <a:solidFill>
            <a:srgbClr val="0F2145">
              <a:alpha val="30196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rgbClr val="000000"/>
              </a:solidFill>
            </a:endParaRPr>
          </a:p>
        </p:txBody>
      </p:sp>
      <p:grpSp>
        <p:nvGrpSpPr>
          <p:cNvPr id="6152" name="Group 73"/>
          <p:cNvGrpSpPr>
            <a:grpSpLocks/>
          </p:cNvGrpSpPr>
          <p:nvPr/>
        </p:nvGrpSpPr>
        <p:grpSpPr bwMode="auto">
          <a:xfrm>
            <a:off x="119063" y="3378200"/>
            <a:ext cx="2006600" cy="1704975"/>
            <a:chOff x="682" y="2112"/>
            <a:chExt cx="941" cy="860"/>
          </a:xfrm>
        </p:grpSpPr>
        <p:sp>
          <p:nvSpPr>
            <p:cNvPr id="6173" name="Oval 74"/>
            <p:cNvSpPr>
              <a:spLocks noChangeArrowheads="1"/>
            </p:cNvSpPr>
            <p:nvPr/>
          </p:nvSpPr>
          <p:spPr bwMode="gray">
            <a:xfrm>
              <a:off x="732" y="2112"/>
              <a:ext cx="842" cy="860"/>
            </a:xfrm>
            <a:prstGeom prst="ellipse">
              <a:avLst/>
            </a:prstGeom>
            <a:gradFill rotWithShape="1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6174" name="Text Box 78"/>
            <p:cNvSpPr txBox="1">
              <a:spLocks noChangeArrowheads="1"/>
            </p:cNvSpPr>
            <p:nvPr/>
          </p:nvSpPr>
          <p:spPr bwMode="gray">
            <a:xfrm>
              <a:off x="682" y="2340"/>
              <a:ext cx="941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en-US" altLang="ru-RU" sz="1400" b="1">
                <a:solidFill>
                  <a:srgbClr val="C00000"/>
                </a:solidFill>
              </a:endParaRPr>
            </a:p>
          </p:txBody>
        </p:sp>
      </p:grpSp>
      <p:sp>
        <p:nvSpPr>
          <p:cNvPr id="6153" name="Oval 79"/>
          <p:cNvSpPr>
            <a:spLocks noChangeArrowheads="1"/>
          </p:cNvSpPr>
          <p:nvPr/>
        </p:nvSpPr>
        <p:spPr bwMode="gray">
          <a:xfrm>
            <a:off x="1011238" y="2711450"/>
            <a:ext cx="914400" cy="533400"/>
          </a:xfrm>
          <a:prstGeom prst="ellipse">
            <a:avLst/>
          </a:prstGeom>
          <a:solidFill>
            <a:srgbClr val="0F2145">
              <a:alpha val="30196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rgbClr val="000000"/>
              </a:solidFill>
            </a:endParaRPr>
          </a:p>
        </p:txBody>
      </p:sp>
      <p:sp>
        <p:nvSpPr>
          <p:cNvPr id="6154" name="Oval 80"/>
          <p:cNvSpPr>
            <a:spLocks noChangeArrowheads="1"/>
          </p:cNvSpPr>
          <p:nvPr/>
        </p:nvSpPr>
        <p:spPr bwMode="gray">
          <a:xfrm>
            <a:off x="474663" y="1719263"/>
            <a:ext cx="1657350" cy="1695450"/>
          </a:xfrm>
          <a:prstGeom prst="ellipse">
            <a:avLst/>
          </a:prstGeom>
          <a:gradFill rotWithShape="1">
            <a:gsLst>
              <a:gs pos="0">
                <a:srgbClr val="636869"/>
              </a:gs>
              <a:gs pos="100000">
                <a:srgbClr val="D6E1E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vert="eaVert" wrap="none" anchor="ctr"/>
          <a:lstStyle/>
          <a:p>
            <a:pPr algn="ctr"/>
            <a:endParaRPr lang="ru-RU">
              <a:solidFill>
                <a:srgbClr val="000000"/>
              </a:solidFill>
            </a:endParaRPr>
          </a:p>
        </p:txBody>
      </p:sp>
      <p:sp>
        <p:nvSpPr>
          <p:cNvPr id="25611" name="Text Box 84"/>
          <p:cNvSpPr txBox="1">
            <a:spLocks noChangeArrowheads="1"/>
          </p:cNvSpPr>
          <p:nvPr/>
        </p:nvSpPr>
        <p:spPr bwMode="gray">
          <a:xfrm>
            <a:off x="276225" y="2211388"/>
            <a:ext cx="20542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Национальный государственный музей РТ</a:t>
            </a:r>
            <a:endParaRPr lang="en-US" alt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156" name="Oval 85"/>
          <p:cNvSpPr>
            <a:spLocks noChangeArrowheads="1"/>
          </p:cNvSpPr>
          <p:nvPr/>
        </p:nvSpPr>
        <p:spPr bwMode="gray">
          <a:xfrm>
            <a:off x="2474913" y="2181225"/>
            <a:ext cx="685800" cy="228600"/>
          </a:xfrm>
          <a:prstGeom prst="ellipse">
            <a:avLst/>
          </a:prstGeom>
          <a:solidFill>
            <a:srgbClr val="0F2145">
              <a:alpha val="30196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rgbClr val="000000"/>
              </a:solidFill>
            </a:endParaRPr>
          </a:p>
        </p:txBody>
      </p:sp>
      <p:sp>
        <p:nvSpPr>
          <p:cNvPr id="86103" name="Oval 87"/>
          <p:cNvSpPr>
            <a:spLocks noChangeArrowheads="1"/>
          </p:cNvSpPr>
          <p:nvPr/>
        </p:nvSpPr>
        <p:spPr bwMode="gray">
          <a:xfrm>
            <a:off x="1900238" y="604838"/>
            <a:ext cx="1939925" cy="165576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eaVert" wrap="none" anchor="ctr"/>
          <a:lstStyle/>
          <a:p>
            <a:pPr algn="ctr"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158" name="Oval 88"/>
          <p:cNvSpPr>
            <a:spLocks noChangeArrowheads="1"/>
          </p:cNvSpPr>
          <p:nvPr/>
        </p:nvSpPr>
        <p:spPr bwMode="gray">
          <a:xfrm rot="3693140">
            <a:off x="3185319" y="438944"/>
            <a:ext cx="665163" cy="688975"/>
          </a:xfrm>
          <a:prstGeom prst="ellipse">
            <a:avLst/>
          </a:prstGeom>
          <a:gradFill rotWithShape="1">
            <a:gsLst>
              <a:gs pos="0">
                <a:srgbClr val="AAB2B3"/>
              </a:gs>
              <a:gs pos="100000">
                <a:srgbClr val="D6E1E2">
                  <a:alpha val="48000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ru-RU">
                <a:solidFill>
                  <a:srgbClr val="000000"/>
                </a:solidFill>
              </a:rPr>
              <a:t>….</a:t>
            </a:r>
          </a:p>
        </p:txBody>
      </p:sp>
      <p:sp>
        <p:nvSpPr>
          <p:cNvPr id="6159" name="TextBox 1"/>
          <p:cNvSpPr txBox="1">
            <a:spLocks noChangeArrowheads="1"/>
          </p:cNvSpPr>
          <p:nvPr/>
        </p:nvSpPr>
        <p:spPr bwMode="auto">
          <a:xfrm>
            <a:off x="5737225" y="3938588"/>
            <a:ext cx="22240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400">
              <a:solidFill>
                <a:srgbClr val="B8DEFA"/>
              </a:solidFill>
            </a:endParaRPr>
          </a:p>
          <a:p>
            <a:pPr algn="ctr"/>
            <a:endParaRPr lang="ru-RU">
              <a:solidFill>
                <a:srgbClr val="000000"/>
              </a:solidFill>
            </a:endParaRPr>
          </a:p>
        </p:txBody>
      </p:sp>
      <p:sp>
        <p:nvSpPr>
          <p:cNvPr id="25616" name="TextBox 2"/>
          <p:cNvSpPr txBox="1">
            <a:spLocks noChangeArrowheads="1"/>
          </p:cNvSpPr>
          <p:nvPr/>
        </p:nvSpPr>
        <p:spPr bwMode="auto">
          <a:xfrm>
            <a:off x="3281363" y="4826000"/>
            <a:ext cx="1836737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Институт  международных отношений, истории и востоковедения К(П)ФУ</a:t>
            </a:r>
          </a:p>
        </p:txBody>
      </p:sp>
      <p:pic>
        <p:nvPicPr>
          <p:cNvPr id="616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4200525"/>
            <a:ext cx="1630362" cy="196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20" name="TextBox 6"/>
          <p:cNvSpPr txBox="1">
            <a:spLocks noChangeArrowheads="1"/>
          </p:cNvSpPr>
          <p:nvPr/>
        </p:nvSpPr>
        <p:spPr bwMode="auto">
          <a:xfrm>
            <a:off x="7118350" y="4548188"/>
            <a:ext cx="1519238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Институт психологии и образования К(П)ФУ</a:t>
            </a:r>
          </a:p>
        </p:txBody>
      </p:sp>
      <p:sp>
        <p:nvSpPr>
          <p:cNvPr id="6163" name="TextBox 8"/>
          <p:cNvSpPr txBox="1">
            <a:spLocks noChangeArrowheads="1"/>
          </p:cNvSpPr>
          <p:nvPr/>
        </p:nvSpPr>
        <p:spPr bwMode="auto">
          <a:xfrm>
            <a:off x="7218363" y="1339850"/>
            <a:ext cx="3032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FFFF00"/>
                </a:solidFill>
                <a:latin typeface="Trebuchet MS" pitchFamily="34" charset="0"/>
              </a:rPr>
              <a:t>1</a:t>
            </a:r>
          </a:p>
        </p:txBody>
      </p:sp>
      <p:sp>
        <p:nvSpPr>
          <p:cNvPr id="6164" name="TextBox 1"/>
          <p:cNvSpPr txBox="1">
            <a:spLocks noChangeArrowheads="1"/>
          </p:cNvSpPr>
          <p:nvPr/>
        </p:nvSpPr>
        <p:spPr bwMode="auto">
          <a:xfrm>
            <a:off x="2817813" y="681038"/>
            <a:ext cx="5878512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b="1" dirty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Партнеры</a:t>
            </a:r>
            <a:endParaRPr lang="ru-RU" sz="3200" b="1" dirty="0">
              <a:solidFill>
                <a:srgbClr val="462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endParaRPr lang="ru-RU" sz="24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233363" y="3686175"/>
            <a:ext cx="1912937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Поволжская Академия туризма и спорта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984375" y="668338"/>
            <a:ext cx="1855788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Санкт – Петербургский «</a:t>
            </a:r>
            <a:r>
              <a:rPr lang="ru-RU" sz="1600" b="1" dirty="0" err="1">
                <a:solidFill>
                  <a:schemeClr val="accent6">
                    <a:lumMod val="50000"/>
                  </a:schemeClr>
                </a:solidFill>
              </a:rPr>
              <a:t>Подростково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 –молодежный центр «</a:t>
            </a:r>
            <a:r>
              <a:rPr lang="ru-RU" sz="1600" b="1" dirty="0" err="1">
                <a:solidFill>
                  <a:schemeClr val="accent6">
                    <a:lumMod val="50000"/>
                  </a:schemeClr>
                </a:solidFill>
              </a:rPr>
              <a:t>Лигово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»»</a:t>
            </a:r>
          </a:p>
        </p:txBody>
      </p:sp>
      <p:pic>
        <p:nvPicPr>
          <p:cNvPr id="6167" name="Picture 4" descr="http://disus.ru/images1/358499/img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3388" y="1290638"/>
            <a:ext cx="180181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8" name="Picture 10" descr="http://en.abattoirs.mons.be/mons-memorial-museum/temporary-exhibitions/forthcoming/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0938" y="2870200"/>
            <a:ext cx="2366962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9" name="Picture 6" descr="https://iro.tatar/images/log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79875" y="1290638"/>
            <a:ext cx="1417638" cy="122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70" name="Picture 12" descr="https://im0-tub-ru.yandex.net/i?id=2c52bbe873365d95cecc3953e8834c66&amp;n=33&amp;h=215&amp;w=23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92725" y="2533650"/>
            <a:ext cx="1644650" cy="149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71" name="Picture 8" descr="http://www.artduquotidien.com/wp-content/uploads/2012/05/Hermitage-logos_576x385_tcm43-23800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50063" y="2643188"/>
            <a:ext cx="2066925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4" descr="C:\Users\Татьяна\Desktop\m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21574" y="0"/>
            <a:ext cx="1622425" cy="7678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684213" y="836613"/>
            <a:ext cx="8459787" cy="60213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  <a:miter lim="800000"/>
            <a:headEnd/>
            <a:tailEnd/>
          </a:ln>
        </p:spPr>
        <p:txBody>
          <a:bodyPr>
            <a:normAutofit fontScale="25000" lnSpcReduction="20000"/>
          </a:bodyPr>
          <a:lstStyle/>
          <a:p>
            <a:pPr eaLnBrk="0" hangingPunct="0">
              <a:spcBef>
                <a:spcPct val="20000"/>
              </a:spcBef>
              <a:buFontTx/>
              <a:buBlip>
                <a:blip r:embed="rId2"/>
              </a:buBlip>
              <a:defRPr/>
            </a:pPr>
            <a:r>
              <a:rPr lang="ru-RU" sz="8000" b="1" kern="0" dirty="0" smtClean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 </a:t>
            </a:r>
            <a:r>
              <a:rPr lang="ru-RU" sz="8000" b="1" kern="0" dirty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2014 года гимназия является базовой общеобразовательной организацией (обновленный приказ </a:t>
            </a:r>
            <a:r>
              <a:rPr lang="ru-RU" sz="8000" b="1" kern="0" dirty="0" err="1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МОиН</a:t>
            </a:r>
            <a:r>
              <a:rPr lang="ru-RU" sz="8000" b="1" kern="0" dirty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РТ № под-1367/16 от 14.07.2016г</a:t>
            </a:r>
            <a:r>
              <a:rPr lang="ru-RU" sz="8000" b="1" kern="0" dirty="0" smtClean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.).</a:t>
            </a:r>
            <a:endParaRPr lang="ru-RU" sz="6200" b="1" kern="0" dirty="0">
              <a:solidFill>
                <a:srgbClr val="462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eaLnBrk="0" hangingPunct="0">
              <a:spcBef>
                <a:spcPct val="20000"/>
              </a:spcBef>
              <a:buFontTx/>
              <a:buBlip>
                <a:blip r:embed="rId2"/>
              </a:buBlip>
              <a:defRPr/>
            </a:pPr>
            <a:r>
              <a:rPr lang="ru-RU" sz="8000" b="1" kern="0" dirty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 2015 года - экспериментальная площадка «Когнитивные технологии в образовании» в рамках апробации методики развития когнитивных возможностей подростков, организованная К(П)ФУ ( приказ  №1774/09 </a:t>
            </a:r>
            <a:r>
              <a:rPr lang="ru-RU" sz="8000" b="1" kern="0" dirty="0" err="1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МОиН</a:t>
            </a:r>
            <a:r>
              <a:rPr lang="ru-RU" sz="8000" b="1" kern="0" dirty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РТ). </a:t>
            </a:r>
            <a:endParaRPr lang="ru-RU" sz="6200" b="1" kern="0" dirty="0">
              <a:solidFill>
                <a:srgbClr val="462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eaLnBrk="0" hangingPunct="0">
              <a:spcBef>
                <a:spcPct val="20000"/>
              </a:spcBef>
              <a:buFontTx/>
              <a:buBlip>
                <a:blip r:embed="rId2"/>
              </a:buBlip>
              <a:defRPr/>
            </a:pPr>
            <a:r>
              <a:rPr lang="ru-RU" sz="8000" b="1" kern="0" dirty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 2015 года гимназия является </a:t>
            </a:r>
            <a:r>
              <a:rPr lang="ru-RU" sz="8000" b="1" kern="0" dirty="0" err="1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пилотной</a:t>
            </a:r>
            <a:r>
              <a:rPr lang="ru-RU" sz="8000" b="1" kern="0" dirty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площадкой по преподаванию китайского языка (приказ </a:t>
            </a:r>
            <a:r>
              <a:rPr lang="ru-RU" sz="8000" b="1" kern="0" dirty="0" err="1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МОиН</a:t>
            </a:r>
            <a:r>
              <a:rPr lang="ru-RU" sz="8000" b="1" kern="0" dirty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РТ от 02.10.2015г. № под – 9354/15)</a:t>
            </a:r>
            <a:r>
              <a:rPr lang="en-US" sz="8000" b="1" kern="0" dirty="0" smtClean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/</a:t>
            </a:r>
            <a:endParaRPr lang="ru-RU" sz="6200" b="1" kern="0" dirty="0">
              <a:solidFill>
                <a:srgbClr val="462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eaLnBrk="0" hangingPunct="0">
              <a:spcBef>
                <a:spcPct val="20000"/>
              </a:spcBef>
              <a:buFontTx/>
              <a:buBlip>
                <a:blip r:embed="rId2"/>
              </a:buBlip>
              <a:defRPr/>
            </a:pPr>
            <a:r>
              <a:rPr lang="ru-RU" sz="8000" b="1" kern="0" dirty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 2016 году гимназия получила статус «Школа – лаборатория инноваций». Гимназия является инновационной площадкой (приказ ГУО № 482 от 22.09.2011 «О совершенствовании инновационной деятельности в ОУ»). </a:t>
            </a:r>
            <a:endParaRPr lang="ru-RU" sz="6200" b="1" kern="0" dirty="0">
              <a:solidFill>
                <a:srgbClr val="462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eaLnBrk="0" hangingPunct="0">
              <a:spcBef>
                <a:spcPct val="20000"/>
              </a:spcBef>
              <a:buFontTx/>
              <a:buBlip>
                <a:blip r:embed="rId2"/>
              </a:buBlip>
              <a:defRPr/>
            </a:pPr>
            <a:r>
              <a:rPr lang="ru-RU" sz="8000" b="1" kern="0" dirty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 2017  году гимназия – победитель </a:t>
            </a:r>
            <a:r>
              <a:rPr lang="ru-RU" sz="8000" b="1" kern="0" dirty="0" smtClean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республиканского </a:t>
            </a:r>
            <a:r>
              <a:rPr lang="ru-RU" sz="8000" b="1" kern="0" dirty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конкурса «Успешная школа</a:t>
            </a:r>
            <a:r>
              <a:rPr lang="ru-RU" sz="8000" b="1" kern="0" dirty="0" smtClean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».</a:t>
            </a:r>
          </a:p>
          <a:p>
            <a:pPr eaLnBrk="0" hangingPunct="0">
              <a:spcBef>
                <a:spcPct val="20000"/>
              </a:spcBef>
              <a:buFontTx/>
              <a:buBlip>
                <a:blip r:embed="rId2"/>
              </a:buBlip>
              <a:defRPr/>
            </a:pPr>
            <a:r>
              <a:rPr lang="ru-RU" sz="8000" b="1" kern="0" dirty="0" smtClean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 2018 году гимназия – победитель республиканского конкурса «Здоровая школа».</a:t>
            </a:r>
          </a:p>
          <a:p>
            <a:pPr eaLnBrk="0" hangingPunct="0">
              <a:spcBef>
                <a:spcPct val="20000"/>
              </a:spcBef>
              <a:buFontTx/>
              <a:buBlip>
                <a:blip r:embed="rId2"/>
              </a:buBlip>
              <a:defRPr/>
            </a:pPr>
            <a:r>
              <a:rPr lang="ru-RU" sz="8000" b="1" kern="0" dirty="0" smtClean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 2018 года </a:t>
            </a:r>
            <a:r>
              <a:rPr lang="ru-RU" sz="8000" b="1" kern="0" dirty="0" err="1" smtClean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стажировочная</a:t>
            </a:r>
            <a:r>
              <a:rPr lang="ru-RU" sz="8000" b="1" kern="0" dirty="0" smtClean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площадка для повышения квалификации педагогических и руководящих работников образования (приказ МО и Н РТ).</a:t>
            </a:r>
            <a:endParaRPr lang="ru-RU" sz="8000" b="1" kern="0" dirty="0">
              <a:solidFill>
                <a:srgbClr val="462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eaLnBrk="0" hangingPunct="0">
              <a:spcBef>
                <a:spcPct val="20000"/>
              </a:spcBef>
              <a:defRPr/>
            </a:pPr>
            <a:endParaRPr lang="ru-RU" sz="3200" kern="0" dirty="0">
              <a:latin typeface="+mn-lt"/>
            </a:endParaRPr>
          </a:p>
          <a:p>
            <a:pPr eaLnBrk="0" hangingPunct="0">
              <a:spcBef>
                <a:spcPct val="20000"/>
              </a:spcBef>
              <a:buFont typeface="Wingdings" pitchFamily="2" charset="2"/>
              <a:buChar char="q"/>
              <a:defRPr/>
            </a:pPr>
            <a:endParaRPr lang="ru-RU" sz="3200" kern="0" dirty="0">
              <a:latin typeface="+mn-lt"/>
            </a:endParaRPr>
          </a:p>
        </p:txBody>
      </p:sp>
      <p:pic>
        <p:nvPicPr>
          <p:cNvPr id="5" name="Picture 4" descr="C:\Users\Татьяна\Desktop\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75968" y="0"/>
            <a:ext cx="1768032" cy="8367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Прямая со стрелкой 34"/>
          <p:cNvCxnSpPr/>
          <p:nvPr/>
        </p:nvCxnSpPr>
        <p:spPr>
          <a:xfrm>
            <a:off x="1331913" y="2276475"/>
            <a:ext cx="863600" cy="19446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7596188" y="2349500"/>
            <a:ext cx="1008062" cy="187166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3347864" y="404664"/>
            <a:ext cx="2952328" cy="100811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Гимназия – пространство лингвистической активности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4932363" y="1341438"/>
            <a:ext cx="0" cy="3587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1043608" y="1340768"/>
            <a:ext cx="2211785" cy="86355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География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языки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2708920"/>
            <a:ext cx="2211785" cy="86355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обществознание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языки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88224" y="2708920"/>
            <a:ext cx="2211785" cy="86355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Литература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языки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588224" y="1412776"/>
            <a:ext cx="2211785" cy="86355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Художественно-эстетические предметы и языки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923928" y="1700808"/>
            <a:ext cx="2016224" cy="100811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Русский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Татарский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Английский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851920" y="2996952"/>
            <a:ext cx="2160240" cy="100811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Французский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Китайский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691680" y="4293096"/>
            <a:ext cx="6480720" cy="100811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Республиканская НПК  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«Глобализация – реальность современного мира»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491880" y="5589240"/>
            <a:ext cx="2952328" cy="64807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Научное общество учащихся</a:t>
            </a: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4932363" y="2636838"/>
            <a:ext cx="0" cy="3603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4932363" y="5373688"/>
            <a:ext cx="0" cy="2873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4932363" y="3933825"/>
            <a:ext cx="0" cy="3587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6948488" y="3573463"/>
            <a:ext cx="431800" cy="6477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555875" y="3573463"/>
            <a:ext cx="360363" cy="6477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V="1">
            <a:off x="5940425" y="1773238"/>
            <a:ext cx="576263" cy="4318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5940425" y="2205038"/>
            <a:ext cx="576263" cy="93662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H="1" flipV="1">
            <a:off x="3276600" y="1700213"/>
            <a:ext cx="647700" cy="50482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H="1">
            <a:off x="3276600" y="2205038"/>
            <a:ext cx="647700" cy="93662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24" name="Picture 4" descr="C:\Users\Татьяна\Desktop\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75968" y="0"/>
            <a:ext cx="1768032" cy="8367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936376" y="0"/>
            <a:ext cx="5378824" cy="6858000"/>
          </a:xfrm>
          <a:prstGeom prst="rect">
            <a:avLst/>
          </a:prstGeom>
          <a:gradFill flip="none" rotWithShape="1">
            <a:gsLst>
              <a:gs pos="86000">
                <a:srgbClr val="FFFFFF">
                  <a:alpha val="91000"/>
                </a:srgbClr>
              </a:gs>
              <a:gs pos="14000">
                <a:srgbClr val="FFFFFF">
                  <a:alpha val="91000"/>
                </a:srgbClr>
              </a:gs>
              <a:gs pos="0">
                <a:schemeClr val="accent1">
                  <a:alpha val="0"/>
                  <a:lumMod val="0"/>
                  <a:lumOff val="100000"/>
                </a:schemeClr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922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6988"/>
            <a:ext cx="90725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" name="Прямоугольник 51"/>
          <p:cNvSpPr/>
          <p:nvPr/>
        </p:nvSpPr>
        <p:spPr>
          <a:xfrm>
            <a:off x="2663825" y="303213"/>
            <a:ext cx="3743325" cy="10779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преемственность в обучении языкам от Школы развития для детей шестилетнего возраста до профильных классов в средней школе</a:t>
            </a:r>
            <a:endParaRPr lang="ru-RU" sz="1600" dirty="0">
              <a:solidFill>
                <a:srgbClr val="46230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789238" y="2035175"/>
            <a:ext cx="3671887" cy="9223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научно – исследовательской и творческой деятельности учащихся</a:t>
            </a:r>
            <a:endParaRPr lang="ru-RU" dirty="0">
              <a:solidFill>
                <a:srgbClr val="46230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700338" y="3860800"/>
            <a:ext cx="3671887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интеграция основного и дополнительного образования</a:t>
            </a:r>
            <a:endParaRPr lang="ru-RU" dirty="0">
              <a:solidFill>
                <a:srgbClr val="4623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339975" y="5343525"/>
            <a:ext cx="4348163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500" b="1" dirty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единой образовательной и информационной среды для наиболее эффективного включения в реализацию</a:t>
            </a:r>
          </a:p>
          <a:p>
            <a:pPr algn="ctr">
              <a:defRPr/>
            </a:pPr>
            <a:r>
              <a:rPr lang="ru-RU" sz="1500" b="1" dirty="0">
                <a:solidFill>
                  <a:srgbClr val="462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новых образовательных стандартов</a:t>
            </a:r>
            <a:endParaRPr lang="ru-RU" sz="1500" dirty="0">
              <a:solidFill>
                <a:srgbClr val="462300"/>
              </a:solidFill>
            </a:endParaRPr>
          </a:p>
        </p:txBody>
      </p:sp>
      <p:pic>
        <p:nvPicPr>
          <p:cNvPr id="8" name="Picture 4" descr="C:\Users\Татьяна\Desktop\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75968" y="0"/>
            <a:ext cx="1768032" cy="8367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39"/>
          <p:cNvGrpSpPr>
            <a:grpSpLocks/>
          </p:cNvGrpSpPr>
          <p:nvPr/>
        </p:nvGrpSpPr>
        <p:grpSpPr bwMode="auto">
          <a:xfrm>
            <a:off x="755650" y="1052513"/>
            <a:ext cx="8061325" cy="5472112"/>
            <a:chOff x="1488" y="864"/>
            <a:chExt cx="3114" cy="3024"/>
          </a:xfrm>
        </p:grpSpPr>
        <p:sp>
          <p:nvSpPr>
            <p:cNvPr id="11268" name="Oval 21"/>
            <p:cNvSpPr>
              <a:spLocks noChangeArrowheads="1"/>
            </p:cNvSpPr>
            <p:nvPr/>
          </p:nvSpPr>
          <p:spPr bwMode="gray">
            <a:xfrm>
              <a:off x="1488" y="864"/>
              <a:ext cx="2976" cy="3010"/>
            </a:xfrm>
            <a:prstGeom prst="ellipse">
              <a:avLst/>
            </a:prstGeom>
            <a:gradFill rotWithShape="1">
              <a:gsLst>
                <a:gs pos="0">
                  <a:srgbClr val="CCBE34"/>
                </a:gs>
                <a:gs pos="100000">
                  <a:srgbClr val="F1EDC7"/>
                </a:gs>
              </a:gsLst>
              <a:lin ang="5400000" scaled="1"/>
            </a:gradFill>
            <a:ln w="76200" algn="ctr">
              <a:noFill/>
              <a:round/>
              <a:headEnd/>
              <a:tailEnd/>
            </a:ln>
            <a:effectLst>
              <a:outerShdw dist="206741" dir="2550627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69" name="PubPieSlice"/>
            <p:cNvSpPr>
              <a:spLocks noEditPoints="1" noChangeArrowheads="1"/>
            </p:cNvSpPr>
            <p:nvPr/>
          </p:nvSpPr>
          <p:spPr bwMode="gray">
            <a:xfrm>
              <a:off x="1488" y="864"/>
              <a:ext cx="2976" cy="3024"/>
            </a:xfrm>
            <a:custGeom>
              <a:avLst/>
              <a:gdLst>
                <a:gd name="T0" fmla="*/ 2318 w 21600"/>
                <a:gd name="T1" fmla="*/ 257 h 21600"/>
                <a:gd name="T2" fmla="*/ 1488 w 21600"/>
                <a:gd name="T3" fmla="*/ 1512 h 21600"/>
                <a:gd name="T4" fmla="*/ 586 w 21600"/>
                <a:gd name="T5" fmla="*/ 310 h 21600"/>
                <a:gd name="T6" fmla="*/ 0 60000 65536"/>
                <a:gd name="T7" fmla="*/ 0 60000 65536"/>
                <a:gd name="T8" fmla="*/ 0 60000 65536"/>
                <a:gd name="T9" fmla="*/ 3165 w 21600"/>
                <a:gd name="T10" fmla="*/ 3164 h 21600"/>
                <a:gd name="T11" fmla="*/ 18435 w 21600"/>
                <a:gd name="T12" fmla="*/ 18436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>
                  <a:moveTo>
                    <a:pt x="16823" y="1836"/>
                  </a:moveTo>
                  <a:cubicBezTo>
                    <a:pt x="15042" y="639"/>
                    <a:pt x="12945" y="0"/>
                    <a:pt x="10800" y="0"/>
                  </a:cubicBezTo>
                  <a:cubicBezTo>
                    <a:pt x="8433" y="-1"/>
                    <a:pt x="6132" y="777"/>
                    <a:pt x="4250" y="2212"/>
                  </a:cubicBezTo>
                  <a:lnTo>
                    <a:pt x="10800" y="10800"/>
                  </a:lnTo>
                  <a:lnTo>
                    <a:pt x="16823" y="1836"/>
                  </a:lnTo>
                  <a:close/>
                </a:path>
              </a:pathLst>
            </a:custGeom>
            <a:gradFill rotWithShape="1">
              <a:gsLst>
                <a:gs pos="0">
                  <a:srgbClr val="F0E590"/>
                </a:gs>
                <a:gs pos="100000">
                  <a:srgbClr val="F9F5D3"/>
                </a:gs>
              </a:gsLst>
              <a:lin ang="5400000" scaled="1"/>
            </a:gradFill>
            <a:ln w="762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0" name="PubPieSlice"/>
            <p:cNvSpPr>
              <a:spLocks noEditPoints="1" noChangeArrowheads="1"/>
            </p:cNvSpPr>
            <p:nvPr/>
          </p:nvSpPr>
          <p:spPr bwMode="gray">
            <a:xfrm>
              <a:off x="1488" y="864"/>
              <a:ext cx="2976" cy="3024"/>
            </a:xfrm>
            <a:custGeom>
              <a:avLst/>
              <a:gdLst>
                <a:gd name="T0" fmla="*/ 2976 w 21600"/>
                <a:gd name="T1" fmla="*/ 1518 h 21600"/>
                <a:gd name="T2" fmla="*/ 1488 w 21600"/>
                <a:gd name="T3" fmla="*/ 1512 h 21600"/>
                <a:gd name="T4" fmla="*/ 2301 w 21600"/>
                <a:gd name="T5" fmla="*/ 246 h 21600"/>
                <a:gd name="T6" fmla="*/ 0 60000 65536"/>
                <a:gd name="T7" fmla="*/ 0 60000 65536"/>
                <a:gd name="T8" fmla="*/ 0 60000 65536"/>
                <a:gd name="T9" fmla="*/ 3165 w 21600"/>
                <a:gd name="T10" fmla="*/ 3164 h 21600"/>
                <a:gd name="T11" fmla="*/ 18435 w 21600"/>
                <a:gd name="T12" fmla="*/ 18436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>
                  <a:moveTo>
                    <a:pt x="21599" y="10843"/>
                  </a:moveTo>
                  <a:cubicBezTo>
                    <a:pt x="21599" y="10828"/>
                    <a:pt x="21600" y="10814"/>
                    <a:pt x="21600" y="10800"/>
                  </a:cubicBezTo>
                  <a:cubicBezTo>
                    <a:pt x="21600" y="7150"/>
                    <a:pt x="19756" y="3747"/>
                    <a:pt x="16699" y="1754"/>
                  </a:cubicBezTo>
                  <a:lnTo>
                    <a:pt x="10800" y="10800"/>
                  </a:lnTo>
                  <a:lnTo>
                    <a:pt x="21599" y="10843"/>
                  </a:lnTo>
                  <a:close/>
                </a:path>
              </a:pathLst>
            </a:custGeom>
            <a:gradFill rotWithShape="1">
              <a:gsLst>
                <a:gs pos="0">
                  <a:srgbClr val="F7E8C9"/>
                </a:gs>
                <a:gs pos="100000">
                  <a:srgbClr val="E0A020"/>
                </a:gs>
              </a:gsLst>
              <a:lin ang="18900000" scaled="1"/>
            </a:gradFill>
            <a:ln w="762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1" name="PubPieSlice"/>
            <p:cNvSpPr>
              <a:spLocks noEditPoints="1" noChangeArrowheads="1"/>
            </p:cNvSpPr>
            <p:nvPr/>
          </p:nvSpPr>
          <p:spPr bwMode="gray">
            <a:xfrm>
              <a:off x="1488" y="864"/>
              <a:ext cx="2976" cy="3024"/>
            </a:xfrm>
            <a:custGeom>
              <a:avLst/>
              <a:gdLst>
                <a:gd name="T0" fmla="*/ 2321 w 21600"/>
                <a:gd name="T1" fmla="*/ 2765 h 21600"/>
                <a:gd name="T2" fmla="*/ 1488 w 21600"/>
                <a:gd name="T3" fmla="*/ 1512 h 21600"/>
                <a:gd name="T4" fmla="*/ 2976 w 21600"/>
                <a:gd name="T5" fmla="*/ 1513 h 21600"/>
                <a:gd name="T6" fmla="*/ 0 60000 65536"/>
                <a:gd name="T7" fmla="*/ 0 60000 65536"/>
                <a:gd name="T8" fmla="*/ 0 60000 65536"/>
                <a:gd name="T9" fmla="*/ 3165 w 21600"/>
                <a:gd name="T10" fmla="*/ 3164 h 21600"/>
                <a:gd name="T11" fmla="*/ 18435 w 21600"/>
                <a:gd name="T12" fmla="*/ 18436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>
                  <a:moveTo>
                    <a:pt x="16845" y="19749"/>
                  </a:moveTo>
                  <a:cubicBezTo>
                    <a:pt x="19816" y="17742"/>
                    <a:pt x="21598" y="14390"/>
                    <a:pt x="21599" y="10805"/>
                  </a:cubicBezTo>
                  <a:lnTo>
                    <a:pt x="10800" y="10800"/>
                  </a:lnTo>
                  <a:lnTo>
                    <a:pt x="16845" y="19749"/>
                  </a:lnTo>
                  <a:close/>
                </a:path>
              </a:pathLst>
            </a:custGeom>
            <a:gradFill rotWithShape="1">
              <a:gsLst>
                <a:gs pos="0">
                  <a:srgbClr val="73744F"/>
                </a:gs>
                <a:gs pos="100000">
                  <a:srgbClr val="DFE29A"/>
                </a:gs>
              </a:gsLst>
              <a:lin ang="2700000" scaled="1"/>
            </a:gradFill>
            <a:ln w="762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2" name="PubPieSlice"/>
            <p:cNvSpPr>
              <a:spLocks noEditPoints="1" noChangeArrowheads="1"/>
            </p:cNvSpPr>
            <p:nvPr/>
          </p:nvSpPr>
          <p:spPr bwMode="gray">
            <a:xfrm>
              <a:off x="1488" y="864"/>
              <a:ext cx="2976" cy="3024"/>
            </a:xfrm>
            <a:custGeom>
              <a:avLst/>
              <a:gdLst>
                <a:gd name="T0" fmla="*/ 610 w 21600"/>
                <a:gd name="T1" fmla="*/ 2732 h 21600"/>
                <a:gd name="T2" fmla="*/ 1488 w 21600"/>
                <a:gd name="T3" fmla="*/ 1512 h 21600"/>
                <a:gd name="T4" fmla="*/ 2322 w 21600"/>
                <a:gd name="T5" fmla="*/ 2764 h 21600"/>
                <a:gd name="T6" fmla="*/ 0 60000 65536"/>
                <a:gd name="T7" fmla="*/ 0 60000 65536"/>
                <a:gd name="T8" fmla="*/ 0 60000 65536"/>
                <a:gd name="T9" fmla="*/ 3165 w 21600"/>
                <a:gd name="T10" fmla="*/ 3164 h 21600"/>
                <a:gd name="T11" fmla="*/ 18435 w 21600"/>
                <a:gd name="T12" fmla="*/ 18436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>
                  <a:moveTo>
                    <a:pt x="4423" y="19517"/>
                  </a:moveTo>
                  <a:cubicBezTo>
                    <a:pt x="6274" y="20870"/>
                    <a:pt x="8507" y="21600"/>
                    <a:pt x="10800" y="21600"/>
                  </a:cubicBezTo>
                  <a:cubicBezTo>
                    <a:pt x="12957" y="21599"/>
                    <a:pt x="15065" y="20953"/>
                    <a:pt x="16852" y="19744"/>
                  </a:cubicBezTo>
                  <a:lnTo>
                    <a:pt x="10800" y="10800"/>
                  </a:lnTo>
                  <a:lnTo>
                    <a:pt x="4423" y="19517"/>
                  </a:lnTo>
                  <a:close/>
                </a:path>
              </a:pathLst>
            </a:custGeom>
            <a:gradFill rotWithShape="1">
              <a:gsLst>
                <a:gs pos="0">
                  <a:srgbClr val="E2B67C"/>
                </a:gs>
                <a:gs pos="50000">
                  <a:srgbClr val="C7A06D"/>
                </a:gs>
                <a:gs pos="100000">
                  <a:srgbClr val="E2B67C"/>
                </a:gs>
              </a:gsLst>
              <a:lin ang="18900000" scaled="1"/>
            </a:gradFill>
            <a:ln w="762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3" name="PubPieSlice"/>
            <p:cNvSpPr>
              <a:spLocks noEditPoints="1" noChangeArrowheads="1"/>
            </p:cNvSpPr>
            <p:nvPr/>
          </p:nvSpPr>
          <p:spPr bwMode="gray">
            <a:xfrm>
              <a:off x="1488" y="864"/>
              <a:ext cx="2976" cy="3024"/>
            </a:xfrm>
            <a:custGeom>
              <a:avLst/>
              <a:gdLst>
                <a:gd name="T0" fmla="*/ 0 w 21600"/>
                <a:gd name="T1" fmla="*/ 1523 h 21600"/>
                <a:gd name="T2" fmla="*/ 1488 w 21600"/>
                <a:gd name="T3" fmla="*/ 1512 h 21600"/>
                <a:gd name="T4" fmla="*/ 626 w 21600"/>
                <a:gd name="T5" fmla="*/ 2745 h 21600"/>
                <a:gd name="T6" fmla="*/ 0 60000 65536"/>
                <a:gd name="T7" fmla="*/ 0 60000 65536"/>
                <a:gd name="T8" fmla="*/ 0 60000 65536"/>
                <a:gd name="T9" fmla="*/ 3165 w 21600"/>
                <a:gd name="T10" fmla="*/ 3164 h 21600"/>
                <a:gd name="T11" fmla="*/ 18435 w 21600"/>
                <a:gd name="T12" fmla="*/ 18436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>
                  <a:moveTo>
                    <a:pt x="0" y="10880"/>
                  </a:moveTo>
                  <a:cubicBezTo>
                    <a:pt x="26" y="14350"/>
                    <a:pt x="1717" y="17596"/>
                    <a:pt x="4547" y="19605"/>
                  </a:cubicBezTo>
                  <a:lnTo>
                    <a:pt x="10800" y="10800"/>
                  </a:lnTo>
                  <a:lnTo>
                    <a:pt x="0" y="10880"/>
                  </a:lnTo>
                  <a:close/>
                </a:path>
              </a:pathLst>
            </a:custGeom>
            <a:gradFill rotWithShape="1">
              <a:gsLst>
                <a:gs pos="0">
                  <a:srgbClr val="AACA7A"/>
                </a:gs>
                <a:gs pos="100000">
                  <a:srgbClr val="C6DCA6"/>
                </a:gs>
              </a:gsLst>
              <a:lin ang="2700000" scaled="1"/>
            </a:gradFill>
            <a:ln w="762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4" name="Text Box 27"/>
            <p:cNvSpPr txBox="1">
              <a:spLocks noChangeArrowheads="1"/>
            </p:cNvSpPr>
            <p:nvPr/>
          </p:nvSpPr>
          <p:spPr bwMode="gray">
            <a:xfrm>
              <a:off x="2736" y="1200"/>
              <a:ext cx="705" cy="25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000000"/>
                  </a:solidFill>
                </a:rPr>
                <a:t>ДМ</a:t>
              </a:r>
              <a:r>
                <a:rPr lang="ru-RU">
                  <a:solidFill>
                    <a:srgbClr val="000000"/>
                  </a:solidFill>
                </a:rPr>
                <a:t>Ш </a:t>
              </a:r>
              <a:r>
                <a:rPr lang="ru-RU" b="1">
                  <a:solidFill>
                    <a:srgbClr val="000000"/>
                  </a:solidFill>
                </a:rPr>
                <a:t>№ 20</a:t>
              </a:r>
              <a:endParaRPr lang="en-US" b="1">
                <a:solidFill>
                  <a:srgbClr val="000000"/>
                </a:solidFill>
              </a:endParaRPr>
            </a:p>
          </p:txBody>
        </p:sp>
        <p:sp>
          <p:nvSpPr>
            <p:cNvPr id="11275" name="Text Box 28"/>
            <p:cNvSpPr txBox="1">
              <a:spLocks noChangeArrowheads="1"/>
            </p:cNvSpPr>
            <p:nvPr/>
          </p:nvSpPr>
          <p:spPr bwMode="gray">
            <a:xfrm>
              <a:off x="3351" y="1251"/>
              <a:ext cx="1251" cy="107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b="1">
                  <a:solidFill>
                    <a:srgbClr val="000000"/>
                  </a:solidFill>
                </a:rPr>
                <a:t>         ДЮСШ </a:t>
              </a:r>
            </a:p>
            <a:p>
              <a:pPr algn="ctr"/>
              <a:r>
                <a:rPr lang="ru-RU" b="1">
                  <a:solidFill>
                    <a:srgbClr val="000000"/>
                  </a:solidFill>
                </a:rPr>
                <a:t>№ 13,14,</a:t>
              </a:r>
            </a:p>
            <a:p>
              <a:pPr algn="ctr"/>
              <a:r>
                <a:rPr lang="ru-RU">
                  <a:solidFill>
                    <a:srgbClr val="000000"/>
                  </a:solidFill>
                </a:rPr>
                <a:t>«Юность»,</a:t>
              </a:r>
              <a:endParaRPr lang="ru-RU" b="1">
                <a:solidFill>
                  <a:srgbClr val="000000"/>
                </a:solidFill>
              </a:endParaRPr>
            </a:p>
            <a:p>
              <a:pPr algn="ctr"/>
              <a:r>
                <a:rPr lang="ru-RU">
                  <a:solidFill>
                    <a:srgbClr val="000000"/>
                  </a:solidFill>
                </a:rPr>
                <a:t>«Зенит», </a:t>
              </a:r>
            </a:p>
            <a:p>
              <a:r>
                <a:rPr lang="ru-RU">
                  <a:solidFill>
                    <a:srgbClr val="000000"/>
                  </a:solidFill>
                </a:rPr>
                <a:t>«  Ун  </a:t>
              </a:r>
              <a:r>
                <a:rPr lang="ru-RU" sz="2000">
                  <a:solidFill>
                    <a:srgbClr val="000000"/>
                  </a:solidFill>
                </a:rPr>
                <a:t>УНИКС- юниор»</a:t>
              </a:r>
              <a:endParaRPr lang="en-US" sz="2000" b="1">
                <a:solidFill>
                  <a:srgbClr val="000000"/>
                </a:solidFill>
              </a:endParaRPr>
            </a:p>
          </p:txBody>
        </p:sp>
        <p:sp>
          <p:nvSpPr>
            <p:cNvPr id="11276" name="Text Box 29"/>
            <p:cNvSpPr txBox="1">
              <a:spLocks noChangeArrowheads="1"/>
            </p:cNvSpPr>
            <p:nvPr/>
          </p:nvSpPr>
          <p:spPr bwMode="gray">
            <a:xfrm>
              <a:off x="3574" y="2734"/>
              <a:ext cx="930" cy="56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b="1">
                  <a:solidFill>
                    <a:srgbClr val="000000"/>
                  </a:solidFill>
                </a:rPr>
                <a:t>       ЦВР</a:t>
              </a:r>
            </a:p>
            <a:p>
              <a:r>
                <a:rPr lang="ru-RU">
                  <a:solidFill>
                    <a:srgbClr val="000000"/>
                  </a:solidFill>
                </a:rPr>
                <a:t>Приволжского</a:t>
              </a:r>
            </a:p>
            <a:p>
              <a:r>
                <a:rPr lang="ru-RU" b="1">
                  <a:solidFill>
                    <a:srgbClr val="000000"/>
                  </a:solidFill>
                </a:rPr>
                <a:t>       района</a:t>
              </a:r>
              <a:endParaRPr lang="en-US" b="1">
                <a:solidFill>
                  <a:srgbClr val="000000"/>
                </a:solidFill>
              </a:endParaRPr>
            </a:p>
          </p:txBody>
        </p:sp>
        <p:sp>
          <p:nvSpPr>
            <p:cNvPr id="11277" name="Text Box 30"/>
            <p:cNvSpPr txBox="1">
              <a:spLocks noChangeArrowheads="1"/>
            </p:cNvSpPr>
            <p:nvPr/>
          </p:nvSpPr>
          <p:spPr bwMode="gray">
            <a:xfrm>
              <a:off x="2736" y="3312"/>
              <a:ext cx="880" cy="25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>
                  <a:solidFill>
                    <a:srgbClr val="000000"/>
                  </a:solidFill>
                </a:rPr>
                <a:t>ЦДТ «Олимп»</a:t>
              </a:r>
              <a:endParaRPr lang="en-US" b="1">
                <a:solidFill>
                  <a:srgbClr val="000000"/>
                </a:solidFill>
              </a:endParaRPr>
            </a:p>
          </p:txBody>
        </p:sp>
        <p:sp>
          <p:nvSpPr>
            <p:cNvPr id="11278" name="Text Box 31"/>
            <p:cNvSpPr txBox="1">
              <a:spLocks noChangeArrowheads="1"/>
            </p:cNvSpPr>
            <p:nvPr/>
          </p:nvSpPr>
          <p:spPr bwMode="gray">
            <a:xfrm>
              <a:off x="1655" y="2575"/>
              <a:ext cx="829" cy="45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b="1">
                  <a:solidFill>
                    <a:srgbClr val="000000"/>
                  </a:solidFill>
                </a:rPr>
                <a:t>ГДДТ</a:t>
              </a:r>
            </a:p>
            <a:p>
              <a:pPr algn="ctr"/>
              <a:r>
                <a:rPr lang="ru-RU">
                  <a:solidFill>
                    <a:srgbClr val="000000"/>
                  </a:solidFill>
                </a:rPr>
                <a:t>им. А Алиша</a:t>
              </a:r>
              <a:endParaRPr lang="en-US" b="1">
                <a:solidFill>
                  <a:srgbClr val="000000"/>
                </a:solidFill>
              </a:endParaRPr>
            </a:p>
          </p:txBody>
        </p:sp>
        <p:sp>
          <p:nvSpPr>
            <p:cNvPr id="11279" name="Text Box 32"/>
            <p:cNvSpPr txBox="1">
              <a:spLocks noChangeArrowheads="1"/>
            </p:cNvSpPr>
            <p:nvPr/>
          </p:nvSpPr>
          <p:spPr bwMode="gray">
            <a:xfrm>
              <a:off x="1766" y="1660"/>
              <a:ext cx="511" cy="45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000000"/>
                  </a:solidFill>
                </a:rPr>
                <a:t>Школа</a:t>
              </a:r>
            </a:p>
            <a:p>
              <a:r>
                <a:rPr lang="ru-RU">
                  <a:solidFill>
                    <a:srgbClr val="000000"/>
                  </a:solidFill>
                </a:rPr>
                <a:t>Айкидо</a:t>
              </a:r>
              <a:endParaRPr lang="en-US" b="1">
                <a:solidFill>
                  <a:srgbClr val="000000"/>
                </a:solidFill>
              </a:endParaRPr>
            </a:p>
          </p:txBody>
        </p:sp>
        <p:grpSp>
          <p:nvGrpSpPr>
            <p:cNvPr id="11280" name="Group 33"/>
            <p:cNvGrpSpPr>
              <a:grpSpLocks/>
            </p:cNvGrpSpPr>
            <p:nvPr/>
          </p:nvGrpSpPr>
          <p:grpSpPr bwMode="auto">
            <a:xfrm>
              <a:off x="2256" y="1632"/>
              <a:ext cx="1463" cy="1463"/>
              <a:chOff x="2256" y="1632"/>
              <a:chExt cx="1463" cy="1463"/>
            </a:xfrm>
          </p:grpSpPr>
          <p:grpSp>
            <p:nvGrpSpPr>
              <p:cNvPr id="11281" name="Group 34"/>
              <p:cNvGrpSpPr>
                <a:grpSpLocks/>
              </p:cNvGrpSpPr>
              <p:nvPr/>
            </p:nvGrpSpPr>
            <p:grpSpPr bwMode="auto">
              <a:xfrm>
                <a:off x="2434" y="1810"/>
                <a:ext cx="1104" cy="1104"/>
                <a:chOff x="2016" y="1920"/>
                <a:chExt cx="1680" cy="1680"/>
              </a:xfrm>
            </p:grpSpPr>
            <p:sp>
              <p:nvSpPr>
                <p:cNvPr id="11283" name="Oval 35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680" cy="168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33CCCC"/>
                    </a:gs>
                    <a:gs pos="100000">
                      <a:srgbClr val="0C3232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1284" name="Freeform 36"/>
                <p:cNvSpPr>
                  <a:spLocks/>
                </p:cNvSpPr>
                <p:nvPr/>
              </p:nvSpPr>
              <p:spPr bwMode="gray">
                <a:xfrm>
                  <a:off x="2208" y="1948"/>
                  <a:ext cx="1296" cy="634"/>
                </a:xfrm>
                <a:custGeom>
                  <a:avLst/>
                  <a:gdLst>
                    <a:gd name="T0" fmla="*/ 1301 w 1321"/>
                    <a:gd name="T1" fmla="*/ 401 h 712"/>
                    <a:gd name="T2" fmla="*/ 1317 w 1321"/>
                    <a:gd name="T3" fmla="*/ 442 h 712"/>
                    <a:gd name="T4" fmla="*/ 1321 w 1321"/>
                    <a:gd name="T5" fmla="*/ 481 h 712"/>
                    <a:gd name="T6" fmla="*/ 1315 w 1321"/>
                    <a:gd name="T7" fmla="*/ 516 h 712"/>
                    <a:gd name="T8" fmla="*/ 1298 w 1321"/>
                    <a:gd name="T9" fmla="*/ 550 h 712"/>
                    <a:gd name="T10" fmla="*/ 1272 w 1321"/>
                    <a:gd name="T11" fmla="*/ 579 h 712"/>
                    <a:gd name="T12" fmla="*/ 1239 w 1321"/>
                    <a:gd name="T13" fmla="*/ 604 h 712"/>
                    <a:gd name="T14" fmla="*/ 1196 w 1321"/>
                    <a:gd name="T15" fmla="*/ 628 h 712"/>
                    <a:gd name="T16" fmla="*/ 1147 w 1321"/>
                    <a:gd name="T17" fmla="*/ 649 h 712"/>
                    <a:gd name="T18" fmla="*/ 1092 w 1321"/>
                    <a:gd name="T19" fmla="*/ 667 h 712"/>
                    <a:gd name="T20" fmla="*/ 1031 w 1321"/>
                    <a:gd name="T21" fmla="*/ 683 h 712"/>
                    <a:gd name="T22" fmla="*/ 967 w 1321"/>
                    <a:gd name="T23" fmla="*/ 694 h 712"/>
                    <a:gd name="T24" fmla="*/ 896 w 1321"/>
                    <a:gd name="T25" fmla="*/ 704 h 712"/>
                    <a:gd name="T26" fmla="*/ 824 w 1321"/>
                    <a:gd name="T27" fmla="*/ 710 h 712"/>
                    <a:gd name="T28" fmla="*/ 795 w 1321"/>
                    <a:gd name="T29" fmla="*/ 712 h 712"/>
                    <a:gd name="T30" fmla="*/ 476 w 1321"/>
                    <a:gd name="T31" fmla="*/ 712 h 712"/>
                    <a:gd name="T32" fmla="*/ 472 w 1321"/>
                    <a:gd name="T33" fmla="*/ 712 h 712"/>
                    <a:gd name="T34" fmla="*/ 409 w 1321"/>
                    <a:gd name="T35" fmla="*/ 708 h 712"/>
                    <a:gd name="T36" fmla="*/ 348 w 1321"/>
                    <a:gd name="T37" fmla="*/ 704 h 712"/>
                    <a:gd name="T38" fmla="*/ 290 w 1321"/>
                    <a:gd name="T39" fmla="*/ 696 h 712"/>
                    <a:gd name="T40" fmla="*/ 235 w 1321"/>
                    <a:gd name="T41" fmla="*/ 689 h 712"/>
                    <a:gd name="T42" fmla="*/ 186 w 1321"/>
                    <a:gd name="T43" fmla="*/ 677 h 712"/>
                    <a:gd name="T44" fmla="*/ 141 w 1321"/>
                    <a:gd name="T45" fmla="*/ 663 h 712"/>
                    <a:gd name="T46" fmla="*/ 102 w 1321"/>
                    <a:gd name="T47" fmla="*/ 648 h 712"/>
                    <a:gd name="T48" fmla="*/ 67 w 1321"/>
                    <a:gd name="T49" fmla="*/ 630 h 712"/>
                    <a:gd name="T50" fmla="*/ 39 w 1321"/>
                    <a:gd name="T51" fmla="*/ 608 h 712"/>
                    <a:gd name="T52" fmla="*/ 18 w 1321"/>
                    <a:gd name="T53" fmla="*/ 583 h 712"/>
                    <a:gd name="T54" fmla="*/ 6 w 1321"/>
                    <a:gd name="T55" fmla="*/ 554 h 712"/>
                    <a:gd name="T56" fmla="*/ 0 w 1321"/>
                    <a:gd name="T57" fmla="*/ 524 h 712"/>
                    <a:gd name="T58" fmla="*/ 0 w 1321"/>
                    <a:gd name="T59" fmla="*/ 520 h 712"/>
                    <a:gd name="T60" fmla="*/ 4 w 1321"/>
                    <a:gd name="T61" fmla="*/ 487 h 712"/>
                    <a:gd name="T62" fmla="*/ 16 w 1321"/>
                    <a:gd name="T63" fmla="*/ 446 h 712"/>
                    <a:gd name="T64" fmla="*/ 51 w 1321"/>
                    <a:gd name="T65" fmla="*/ 370 h 712"/>
                    <a:gd name="T66" fmla="*/ 94 w 1321"/>
                    <a:gd name="T67" fmla="*/ 299 h 712"/>
                    <a:gd name="T68" fmla="*/ 147 w 1321"/>
                    <a:gd name="T69" fmla="*/ 235 h 712"/>
                    <a:gd name="T70" fmla="*/ 204 w 1321"/>
                    <a:gd name="T71" fmla="*/ 176 h 712"/>
                    <a:gd name="T72" fmla="*/ 270 w 1321"/>
                    <a:gd name="T73" fmla="*/ 125 h 712"/>
                    <a:gd name="T74" fmla="*/ 341 w 1321"/>
                    <a:gd name="T75" fmla="*/ 82 h 712"/>
                    <a:gd name="T76" fmla="*/ 415 w 1321"/>
                    <a:gd name="T77" fmla="*/ 47 h 712"/>
                    <a:gd name="T78" fmla="*/ 497 w 1321"/>
                    <a:gd name="T79" fmla="*/ 21 h 712"/>
                    <a:gd name="T80" fmla="*/ 581 w 1321"/>
                    <a:gd name="T81" fmla="*/ 6 h 712"/>
                    <a:gd name="T82" fmla="*/ 667 w 1321"/>
                    <a:gd name="T83" fmla="*/ 0 h 712"/>
                    <a:gd name="T84" fmla="*/ 667 w 1321"/>
                    <a:gd name="T85" fmla="*/ 0 h 712"/>
                    <a:gd name="T86" fmla="*/ 759 w 1321"/>
                    <a:gd name="T87" fmla="*/ 6 h 712"/>
                    <a:gd name="T88" fmla="*/ 847 w 1321"/>
                    <a:gd name="T89" fmla="*/ 23 h 712"/>
                    <a:gd name="T90" fmla="*/ 932 w 1321"/>
                    <a:gd name="T91" fmla="*/ 53 h 712"/>
                    <a:gd name="T92" fmla="*/ 1010 w 1321"/>
                    <a:gd name="T93" fmla="*/ 90 h 712"/>
                    <a:gd name="T94" fmla="*/ 1082 w 1321"/>
                    <a:gd name="T95" fmla="*/ 137 h 712"/>
                    <a:gd name="T96" fmla="*/ 1149 w 1321"/>
                    <a:gd name="T97" fmla="*/ 194 h 712"/>
                    <a:gd name="T98" fmla="*/ 1208 w 1321"/>
                    <a:gd name="T99" fmla="*/ 256 h 712"/>
                    <a:gd name="T100" fmla="*/ 1258 w 1321"/>
                    <a:gd name="T101" fmla="*/ 325 h 712"/>
                    <a:gd name="T102" fmla="*/ 1301 w 1321"/>
                    <a:gd name="T103" fmla="*/ 401 h 712"/>
                    <a:gd name="T104" fmla="*/ 1301 w 1321"/>
                    <a:gd name="T105" fmla="*/ 401 h 71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33CCCC"/>
                    </a:gs>
                  </a:gsLst>
                  <a:lin ang="5400000" scaled="1"/>
                </a:gra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1282" name="AutoShape 37"/>
              <p:cNvSpPr>
                <a:spLocks noChangeArrowheads="1"/>
              </p:cNvSpPr>
              <p:nvPr/>
            </p:nvSpPr>
            <p:spPr bwMode="gray">
              <a:xfrm>
                <a:off x="2256" y="1632"/>
                <a:ext cx="1463" cy="1463"/>
              </a:xfrm>
              <a:custGeom>
                <a:avLst/>
                <a:gdLst>
                  <a:gd name="T0" fmla="*/ 275 w 21600"/>
                  <a:gd name="T1" fmla="*/ 160 h 21600"/>
                  <a:gd name="T2" fmla="*/ 782 w 21600"/>
                  <a:gd name="T3" fmla="*/ 1369 h 21600"/>
                  <a:gd name="T4" fmla="*/ 389 w 21600"/>
                  <a:gd name="T5" fmla="*/ 303 h 21600"/>
                  <a:gd name="T6" fmla="*/ 1604 w 21600"/>
                  <a:gd name="T7" fmla="*/ 1004 h 21600"/>
                  <a:gd name="T8" fmla="*/ 1260 w 21600"/>
                  <a:gd name="T9" fmla="*/ 1184 h 21600"/>
                  <a:gd name="T10" fmla="*/ 1080 w 21600"/>
                  <a:gd name="T11" fmla="*/ 84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3160 w 21600"/>
                  <a:gd name="T19" fmla="*/ 3160 h 21600"/>
                  <a:gd name="T20" fmla="*/ 18440 w 21600"/>
                  <a:gd name="T21" fmla="*/ 18440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>
                    <a:moveTo>
                      <a:pt x="18528" y="13213"/>
                    </a:moveTo>
                    <a:cubicBezTo>
                      <a:pt x="18772" y="12432"/>
                      <a:pt x="18897" y="11618"/>
                      <a:pt x="18897" y="10800"/>
                    </a:cubicBezTo>
                    <a:cubicBezTo>
                      <a:pt x="18897" y="6328"/>
                      <a:pt x="15271" y="2703"/>
                      <a:pt x="10800" y="2703"/>
                    </a:cubicBezTo>
                    <a:cubicBezTo>
                      <a:pt x="6328" y="2703"/>
                      <a:pt x="2703" y="6328"/>
                      <a:pt x="2703" y="10800"/>
                    </a:cubicBezTo>
                    <a:cubicBezTo>
                      <a:pt x="2703" y="15271"/>
                      <a:pt x="6328" y="18897"/>
                      <a:pt x="10800" y="18897"/>
                    </a:cubicBezTo>
                    <a:cubicBezTo>
                      <a:pt x="11012" y="18897"/>
                      <a:pt x="11224" y="18888"/>
                      <a:pt x="11435" y="18872"/>
                    </a:cubicBezTo>
                    <a:lnTo>
                      <a:pt x="11647" y="21566"/>
                    </a:lnTo>
                    <a:cubicBezTo>
                      <a:pt x="11365" y="21588"/>
                      <a:pt x="11082" y="21599"/>
                      <a:pt x="10800" y="21600"/>
                    </a:cubicBezTo>
                    <a:cubicBezTo>
                      <a:pt x="4835" y="21600"/>
                      <a:pt x="0" y="16764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4" y="0"/>
                      <a:pt x="21600" y="4835"/>
                      <a:pt x="21600" y="10800"/>
                    </a:cubicBezTo>
                    <a:cubicBezTo>
                      <a:pt x="21600" y="11891"/>
                      <a:pt x="21434" y="12977"/>
                      <a:pt x="21108" y="14019"/>
                    </a:cubicBezTo>
                    <a:lnTo>
                      <a:pt x="23686" y="14824"/>
                    </a:lnTo>
                    <a:lnTo>
                      <a:pt x="18610" y="17485"/>
                    </a:lnTo>
                    <a:lnTo>
                      <a:pt x="15951" y="12408"/>
                    </a:lnTo>
                    <a:lnTo>
                      <a:pt x="18528" y="13213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A24D14"/>
                  </a:gs>
                  <a:gs pos="100000">
                    <a:srgbClr val="D8B49B"/>
                  </a:gs>
                </a:gsLst>
                <a:lin ang="2700000" scaled="1"/>
              </a:gradFill>
              <a:ln w="9525">
                <a:noFill/>
                <a:miter lim="800000"/>
                <a:headEnd/>
                <a:tailEnd/>
              </a:ln>
              <a:effectLst>
                <a:outerShdw dist="107763" dir="2700000" algn="ctr" rotWithShape="0">
                  <a:srgbClr val="00000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23" name="Прямоугольник 22"/>
          <p:cNvSpPr/>
          <p:nvPr/>
        </p:nvSpPr>
        <p:spPr>
          <a:xfrm>
            <a:off x="1" y="260648"/>
            <a:ext cx="9144000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400" b="1" spc="50" dirty="0" smtClean="0">
                <a:ln w="11430"/>
                <a:solidFill>
                  <a:srgbClr val="462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Дополнительное </a:t>
            </a:r>
            <a:r>
              <a:rPr lang="ru-RU" sz="4400" b="1" spc="50" dirty="0">
                <a:ln w="11430"/>
                <a:solidFill>
                  <a:srgbClr val="462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образование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152"/>
          <p:cNvGrpSpPr>
            <a:grpSpLocks/>
          </p:cNvGrpSpPr>
          <p:nvPr/>
        </p:nvGrpSpPr>
        <p:grpSpPr bwMode="auto">
          <a:xfrm rot="585869">
            <a:off x="3205163" y="6024563"/>
            <a:ext cx="4040187" cy="655637"/>
            <a:chOff x="1392" y="3216"/>
            <a:chExt cx="3360" cy="384"/>
          </a:xfrm>
        </p:grpSpPr>
        <p:sp>
          <p:nvSpPr>
            <p:cNvPr id="12346" name="Oval 153"/>
            <p:cNvSpPr>
              <a:spLocks noChangeArrowheads="1"/>
            </p:cNvSpPr>
            <p:nvPr/>
          </p:nvSpPr>
          <p:spPr bwMode="gray">
            <a:xfrm>
              <a:off x="1392" y="3216"/>
              <a:ext cx="3350" cy="36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FAAF54"/>
                </a:gs>
                <a:gs pos="100000">
                  <a:srgbClr val="FFFFFF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2347" name="Oval 154"/>
            <p:cNvSpPr>
              <a:spLocks noChangeArrowheads="1"/>
            </p:cNvSpPr>
            <p:nvPr/>
          </p:nvSpPr>
          <p:spPr bwMode="gray">
            <a:xfrm>
              <a:off x="1392" y="3216"/>
              <a:ext cx="3360" cy="384"/>
            </a:xfrm>
            <a:prstGeom prst="ellipse">
              <a:avLst/>
            </a:prstGeom>
            <a:gradFill rotWithShape="1">
              <a:gsLst>
                <a:gs pos="0">
                  <a:srgbClr val="FAAF54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2348" name="Oval 155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875F2D"/>
                </a:gs>
                <a:gs pos="50000">
                  <a:srgbClr val="FAAF54"/>
                </a:gs>
                <a:gs pos="100000">
                  <a:srgbClr val="875F2D"/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2349" name="Oval 156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9F6F35"/>
                </a:gs>
                <a:gs pos="100000">
                  <a:srgbClr val="FAAF54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</p:grpSp>
      <p:grpSp>
        <p:nvGrpSpPr>
          <p:cNvPr id="12291" name="Group 152"/>
          <p:cNvGrpSpPr>
            <a:grpSpLocks/>
          </p:cNvGrpSpPr>
          <p:nvPr/>
        </p:nvGrpSpPr>
        <p:grpSpPr bwMode="auto">
          <a:xfrm rot="-2895859">
            <a:off x="1323402" y="1632295"/>
            <a:ext cx="3783013" cy="701675"/>
            <a:chOff x="1392" y="3216"/>
            <a:chExt cx="3360" cy="384"/>
          </a:xfrm>
        </p:grpSpPr>
        <p:sp>
          <p:nvSpPr>
            <p:cNvPr id="12342" name="Oval 153"/>
            <p:cNvSpPr>
              <a:spLocks noChangeArrowheads="1"/>
            </p:cNvSpPr>
            <p:nvPr/>
          </p:nvSpPr>
          <p:spPr bwMode="gray">
            <a:xfrm>
              <a:off x="1392" y="3216"/>
              <a:ext cx="3350" cy="36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FAAF54"/>
                </a:gs>
                <a:gs pos="100000">
                  <a:srgbClr val="FFFFFF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2343" name="Oval 154"/>
            <p:cNvSpPr>
              <a:spLocks noChangeArrowheads="1"/>
            </p:cNvSpPr>
            <p:nvPr/>
          </p:nvSpPr>
          <p:spPr bwMode="gray">
            <a:xfrm>
              <a:off x="1392" y="3216"/>
              <a:ext cx="3360" cy="384"/>
            </a:xfrm>
            <a:prstGeom prst="ellipse">
              <a:avLst/>
            </a:prstGeom>
            <a:gradFill rotWithShape="1">
              <a:gsLst>
                <a:gs pos="0">
                  <a:srgbClr val="FAAF54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2344" name="Oval 155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875F2D"/>
                </a:gs>
                <a:gs pos="50000">
                  <a:srgbClr val="FAAF54"/>
                </a:gs>
                <a:gs pos="100000">
                  <a:srgbClr val="875F2D"/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2345" name="Oval 156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9F6F35"/>
                </a:gs>
                <a:gs pos="100000">
                  <a:srgbClr val="FAAF54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</p:grpSp>
      <p:grpSp>
        <p:nvGrpSpPr>
          <p:cNvPr id="12292" name="Group 87"/>
          <p:cNvGrpSpPr>
            <a:grpSpLocks/>
          </p:cNvGrpSpPr>
          <p:nvPr/>
        </p:nvGrpSpPr>
        <p:grpSpPr bwMode="auto">
          <a:xfrm>
            <a:off x="522288" y="3519488"/>
            <a:ext cx="2514600" cy="2590800"/>
            <a:chOff x="839" y="1224"/>
            <a:chExt cx="862" cy="862"/>
          </a:xfrm>
        </p:grpSpPr>
        <p:sp>
          <p:nvSpPr>
            <p:cNvPr id="12333" name="Oval 88"/>
            <p:cNvSpPr>
              <a:spLocks noChangeArrowheads="1"/>
            </p:cNvSpPr>
            <p:nvPr/>
          </p:nvSpPr>
          <p:spPr bwMode="gray">
            <a:xfrm>
              <a:off x="839" y="1224"/>
              <a:ext cx="862" cy="86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00CC66"/>
                </a:gs>
                <a:gs pos="100000">
                  <a:srgbClr val="FFFFFF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12334" name="Oval 89"/>
            <p:cNvSpPr>
              <a:spLocks noChangeArrowheads="1"/>
            </p:cNvSpPr>
            <p:nvPr/>
          </p:nvSpPr>
          <p:spPr bwMode="gray">
            <a:xfrm>
              <a:off x="839" y="1224"/>
              <a:ext cx="862" cy="862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12335" name="Oval 90"/>
            <p:cNvSpPr>
              <a:spLocks noChangeArrowheads="1"/>
            </p:cNvSpPr>
            <p:nvPr/>
          </p:nvSpPr>
          <p:spPr bwMode="gray">
            <a:xfrm>
              <a:off x="895" y="1280"/>
              <a:ext cx="750" cy="750"/>
            </a:xfrm>
            <a:prstGeom prst="ellipse">
              <a:avLst/>
            </a:prstGeom>
            <a:gradFill rotWithShape="1">
              <a:gsLst>
                <a:gs pos="0">
                  <a:srgbClr val="006E37"/>
                </a:gs>
                <a:gs pos="50000">
                  <a:srgbClr val="00CC66"/>
                </a:gs>
                <a:gs pos="100000">
                  <a:srgbClr val="006E37"/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2336" name="Oval 91"/>
            <p:cNvSpPr>
              <a:spLocks noChangeArrowheads="1"/>
            </p:cNvSpPr>
            <p:nvPr/>
          </p:nvSpPr>
          <p:spPr bwMode="gray">
            <a:xfrm>
              <a:off x="896" y="1280"/>
              <a:ext cx="749" cy="750"/>
            </a:xfrm>
            <a:prstGeom prst="ellipse">
              <a:avLst/>
            </a:prstGeom>
            <a:gradFill rotWithShape="1">
              <a:gsLst>
                <a:gs pos="0">
                  <a:srgbClr val="008241"/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2337" name="Oval 92"/>
            <p:cNvSpPr>
              <a:spLocks noChangeArrowheads="1"/>
            </p:cNvSpPr>
            <p:nvPr/>
          </p:nvSpPr>
          <p:spPr bwMode="gray">
            <a:xfrm>
              <a:off x="936" y="1318"/>
              <a:ext cx="674" cy="674"/>
            </a:xfrm>
            <a:prstGeom prst="ellipse">
              <a:avLst/>
            </a:prstGeom>
            <a:solidFill>
              <a:srgbClr val="333333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2338" name="Oval 93"/>
            <p:cNvSpPr>
              <a:spLocks noChangeArrowheads="1"/>
            </p:cNvSpPr>
            <p:nvPr/>
          </p:nvSpPr>
          <p:spPr bwMode="gray">
            <a:xfrm>
              <a:off x="947" y="1329"/>
              <a:ext cx="653" cy="653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2339" name="Oval 94"/>
            <p:cNvSpPr>
              <a:spLocks noChangeArrowheads="1"/>
            </p:cNvSpPr>
            <p:nvPr/>
          </p:nvSpPr>
          <p:spPr bwMode="gray">
            <a:xfrm>
              <a:off x="955" y="1333"/>
              <a:ext cx="637" cy="636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2340" name="Oval 95"/>
            <p:cNvSpPr>
              <a:spLocks noChangeArrowheads="1"/>
            </p:cNvSpPr>
            <p:nvPr/>
          </p:nvSpPr>
          <p:spPr bwMode="gray">
            <a:xfrm>
              <a:off x="962" y="1339"/>
              <a:ext cx="606" cy="595"/>
            </a:xfrm>
            <a:prstGeom prst="ellipse">
              <a:avLst/>
            </a:prstGeom>
            <a:gradFill rotWithShape="1">
              <a:gsLst>
                <a:gs pos="0">
                  <a:srgbClr val="989898"/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2341" name="Oval 96"/>
            <p:cNvSpPr>
              <a:spLocks noChangeArrowheads="1"/>
            </p:cNvSpPr>
            <p:nvPr/>
          </p:nvSpPr>
          <p:spPr bwMode="gray">
            <a:xfrm>
              <a:off x="997" y="1356"/>
              <a:ext cx="539" cy="483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0C0C0">
                    <a:alpha val="37999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</p:grpSp>
      <p:grpSp>
        <p:nvGrpSpPr>
          <p:cNvPr id="12293" name="Group 157"/>
          <p:cNvGrpSpPr>
            <a:grpSpLocks/>
          </p:cNvGrpSpPr>
          <p:nvPr/>
        </p:nvGrpSpPr>
        <p:grpSpPr bwMode="auto">
          <a:xfrm rot="-3601357">
            <a:off x="196159" y="1584572"/>
            <a:ext cx="3479801" cy="731838"/>
            <a:chOff x="1392" y="3216"/>
            <a:chExt cx="3360" cy="384"/>
          </a:xfrm>
        </p:grpSpPr>
        <p:sp>
          <p:nvSpPr>
            <p:cNvPr id="12329" name="Oval 158"/>
            <p:cNvSpPr>
              <a:spLocks noChangeArrowheads="1"/>
            </p:cNvSpPr>
            <p:nvPr/>
          </p:nvSpPr>
          <p:spPr bwMode="gray">
            <a:xfrm>
              <a:off x="1392" y="3216"/>
              <a:ext cx="3350" cy="36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00CC66"/>
                </a:gs>
                <a:gs pos="100000">
                  <a:srgbClr val="FFFFFF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2330" name="Oval 159"/>
            <p:cNvSpPr>
              <a:spLocks noChangeArrowheads="1"/>
            </p:cNvSpPr>
            <p:nvPr/>
          </p:nvSpPr>
          <p:spPr bwMode="gray">
            <a:xfrm>
              <a:off x="1392" y="3216"/>
              <a:ext cx="3360" cy="38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2331" name="Oval 160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006E37"/>
                </a:gs>
                <a:gs pos="50000">
                  <a:srgbClr val="00CC66"/>
                </a:gs>
                <a:gs pos="100000">
                  <a:srgbClr val="006E37"/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2332" name="Oval 161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008241"/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</p:grpSp>
      <p:sp>
        <p:nvSpPr>
          <p:cNvPr id="12294" name="Text Box 175"/>
          <p:cNvSpPr txBox="1">
            <a:spLocks noChangeArrowheads="1"/>
          </p:cNvSpPr>
          <p:nvPr/>
        </p:nvSpPr>
        <p:spPr bwMode="gray">
          <a:xfrm rot="-2920989">
            <a:off x="1492828" y="1517630"/>
            <a:ext cx="3806826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dirty="0"/>
              <a:t>«Археология родного края» 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2295" name="Text Box 175"/>
          <p:cNvSpPr txBox="1">
            <a:spLocks noChangeArrowheads="1"/>
          </p:cNvSpPr>
          <p:nvPr/>
        </p:nvSpPr>
        <p:spPr bwMode="gray">
          <a:xfrm rot="-3518172">
            <a:off x="719471" y="1354319"/>
            <a:ext cx="2590800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dirty="0"/>
              <a:t>«Школьная</a:t>
            </a:r>
          </a:p>
          <a:p>
            <a:r>
              <a:rPr lang="ru-RU" sz="2000" dirty="0"/>
              <a:t> бизнес-компания»</a:t>
            </a:r>
            <a:endParaRPr lang="en-US" sz="2000" dirty="0">
              <a:solidFill>
                <a:srgbClr val="FFFFFF"/>
              </a:solidFill>
            </a:endParaRPr>
          </a:p>
        </p:txBody>
      </p:sp>
      <p:grpSp>
        <p:nvGrpSpPr>
          <p:cNvPr id="12296" name="Group 141"/>
          <p:cNvGrpSpPr>
            <a:grpSpLocks/>
          </p:cNvGrpSpPr>
          <p:nvPr/>
        </p:nvGrpSpPr>
        <p:grpSpPr bwMode="auto">
          <a:xfrm rot="-1954387">
            <a:off x="2332124" y="2236400"/>
            <a:ext cx="3657600" cy="600075"/>
            <a:chOff x="1392" y="3216"/>
            <a:chExt cx="3360" cy="384"/>
          </a:xfrm>
        </p:grpSpPr>
        <p:sp>
          <p:nvSpPr>
            <p:cNvPr id="12325" name="Oval 132"/>
            <p:cNvSpPr>
              <a:spLocks noChangeArrowheads="1"/>
            </p:cNvSpPr>
            <p:nvPr/>
          </p:nvSpPr>
          <p:spPr bwMode="gray">
            <a:xfrm>
              <a:off x="1392" y="3216"/>
              <a:ext cx="3350" cy="36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00CC66"/>
                </a:gs>
                <a:gs pos="100000">
                  <a:srgbClr val="FFFFFF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2326" name="Oval 133"/>
            <p:cNvSpPr>
              <a:spLocks noChangeArrowheads="1"/>
            </p:cNvSpPr>
            <p:nvPr/>
          </p:nvSpPr>
          <p:spPr bwMode="gray">
            <a:xfrm>
              <a:off x="1392" y="3216"/>
              <a:ext cx="3360" cy="38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2327" name="Oval 134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006E37"/>
                </a:gs>
                <a:gs pos="50000">
                  <a:srgbClr val="00CC66"/>
                </a:gs>
                <a:gs pos="100000">
                  <a:srgbClr val="006E37"/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2328" name="Oval 135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008241"/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</p:grpSp>
      <p:sp>
        <p:nvSpPr>
          <p:cNvPr id="12297" name="Text Box 44"/>
          <p:cNvSpPr txBox="1">
            <a:spLocks noChangeArrowheads="1"/>
          </p:cNvSpPr>
          <p:nvPr/>
        </p:nvSpPr>
        <p:spPr bwMode="gray">
          <a:xfrm rot="-2024884">
            <a:off x="2592388" y="2262188"/>
            <a:ext cx="3109912" cy="401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/>
              <a:t>«Шахматный всеобуч»</a:t>
            </a:r>
            <a:endParaRPr lang="en-US" sz="2000">
              <a:solidFill>
                <a:srgbClr val="FFFFFF"/>
              </a:solidFill>
            </a:endParaRPr>
          </a:p>
        </p:txBody>
      </p:sp>
      <p:grpSp>
        <p:nvGrpSpPr>
          <p:cNvPr id="12298" name="Group 142"/>
          <p:cNvGrpSpPr>
            <a:grpSpLocks/>
          </p:cNvGrpSpPr>
          <p:nvPr/>
        </p:nvGrpSpPr>
        <p:grpSpPr bwMode="auto">
          <a:xfrm rot="-1468548">
            <a:off x="2778592" y="2883771"/>
            <a:ext cx="3810000" cy="600075"/>
            <a:chOff x="1392" y="3216"/>
            <a:chExt cx="3360" cy="384"/>
          </a:xfrm>
        </p:grpSpPr>
        <p:sp>
          <p:nvSpPr>
            <p:cNvPr id="12321" name="Oval 143"/>
            <p:cNvSpPr>
              <a:spLocks noChangeArrowheads="1"/>
            </p:cNvSpPr>
            <p:nvPr/>
          </p:nvSpPr>
          <p:spPr bwMode="gray">
            <a:xfrm>
              <a:off x="1392" y="3216"/>
              <a:ext cx="3350" cy="36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FAAF54"/>
                </a:gs>
                <a:gs pos="100000">
                  <a:srgbClr val="FFFFFF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2322" name="Oval 144"/>
            <p:cNvSpPr>
              <a:spLocks noChangeArrowheads="1"/>
            </p:cNvSpPr>
            <p:nvPr/>
          </p:nvSpPr>
          <p:spPr bwMode="gray">
            <a:xfrm>
              <a:off x="1392" y="3216"/>
              <a:ext cx="3360" cy="384"/>
            </a:xfrm>
            <a:prstGeom prst="ellipse">
              <a:avLst/>
            </a:prstGeom>
            <a:gradFill rotWithShape="1">
              <a:gsLst>
                <a:gs pos="0">
                  <a:srgbClr val="FAAF54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2323" name="Oval 145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875F2D"/>
                </a:gs>
                <a:gs pos="50000">
                  <a:srgbClr val="FAAF54"/>
                </a:gs>
                <a:gs pos="100000">
                  <a:srgbClr val="875F2D"/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2324" name="Oval 146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9F6F35"/>
                </a:gs>
                <a:gs pos="100000">
                  <a:srgbClr val="FAAF54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</p:grpSp>
      <p:sp>
        <p:nvSpPr>
          <p:cNvPr id="12299" name="Text Box 172"/>
          <p:cNvSpPr txBox="1">
            <a:spLocks noChangeArrowheads="1"/>
          </p:cNvSpPr>
          <p:nvPr/>
        </p:nvSpPr>
        <p:spPr bwMode="gray">
          <a:xfrm rot="-1489141">
            <a:off x="4070350" y="2855913"/>
            <a:ext cx="1420813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/>
              <a:t>«Забота» </a:t>
            </a:r>
            <a:endParaRPr lang="en-US" sz="2000">
              <a:solidFill>
                <a:srgbClr val="FFFFFF"/>
              </a:solidFill>
            </a:endParaRPr>
          </a:p>
        </p:txBody>
      </p:sp>
      <p:grpSp>
        <p:nvGrpSpPr>
          <p:cNvPr id="12300" name="Group 147"/>
          <p:cNvGrpSpPr>
            <a:grpSpLocks/>
          </p:cNvGrpSpPr>
          <p:nvPr/>
        </p:nvGrpSpPr>
        <p:grpSpPr bwMode="auto">
          <a:xfrm rot="-1101588">
            <a:off x="3158027" y="3619806"/>
            <a:ext cx="3962400" cy="600075"/>
            <a:chOff x="1392" y="3216"/>
            <a:chExt cx="3360" cy="384"/>
          </a:xfrm>
        </p:grpSpPr>
        <p:sp>
          <p:nvSpPr>
            <p:cNvPr id="12317" name="Oval 148"/>
            <p:cNvSpPr>
              <a:spLocks noChangeArrowheads="1"/>
            </p:cNvSpPr>
            <p:nvPr/>
          </p:nvSpPr>
          <p:spPr bwMode="gray">
            <a:xfrm>
              <a:off x="1392" y="3216"/>
              <a:ext cx="3350" cy="36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00CC66"/>
                </a:gs>
                <a:gs pos="100000">
                  <a:srgbClr val="FFFFFF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2318" name="Oval 149"/>
            <p:cNvSpPr>
              <a:spLocks noChangeArrowheads="1"/>
            </p:cNvSpPr>
            <p:nvPr/>
          </p:nvSpPr>
          <p:spPr bwMode="gray">
            <a:xfrm>
              <a:off x="1392" y="3216"/>
              <a:ext cx="3360" cy="38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2319" name="Oval 150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006E37"/>
                </a:gs>
                <a:gs pos="50000">
                  <a:srgbClr val="00CC66"/>
                </a:gs>
                <a:gs pos="100000">
                  <a:srgbClr val="006E37"/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2320" name="Oval 151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008241"/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</p:grpSp>
      <p:sp>
        <p:nvSpPr>
          <p:cNvPr id="12301" name="Text Box 173"/>
          <p:cNvSpPr txBox="1">
            <a:spLocks noChangeArrowheads="1"/>
          </p:cNvSpPr>
          <p:nvPr/>
        </p:nvSpPr>
        <p:spPr bwMode="gray">
          <a:xfrm rot="-1194438">
            <a:off x="3695343" y="3603027"/>
            <a:ext cx="3363912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dirty="0"/>
              <a:t>«Пришкольный участок»</a:t>
            </a:r>
            <a:endParaRPr lang="en-US" sz="2000" dirty="0">
              <a:solidFill>
                <a:srgbClr val="FFFFFF"/>
              </a:solidFill>
            </a:endParaRPr>
          </a:p>
        </p:txBody>
      </p:sp>
      <p:grpSp>
        <p:nvGrpSpPr>
          <p:cNvPr id="12302" name="Group 152"/>
          <p:cNvGrpSpPr>
            <a:grpSpLocks/>
          </p:cNvGrpSpPr>
          <p:nvPr/>
        </p:nvGrpSpPr>
        <p:grpSpPr bwMode="auto">
          <a:xfrm rot="-478277">
            <a:off x="3254041" y="4431817"/>
            <a:ext cx="4114800" cy="600075"/>
            <a:chOff x="1392" y="3216"/>
            <a:chExt cx="3360" cy="384"/>
          </a:xfrm>
        </p:grpSpPr>
        <p:sp>
          <p:nvSpPr>
            <p:cNvPr id="12313" name="Oval 153"/>
            <p:cNvSpPr>
              <a:spLocks noChangeArrowheads="1"/>
            </p:cNvSpPr>
            <p:nvPr/>
          </p:nvSpPr>
          <p:spPr bwMode="gray">
            <a:xfrm>
              <a:off x="1392" y="3216"/>
              <a:ext cx="3350" cy="36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FAAF54"/>
                </a:gs>
                <a:gs pos="100000">
                  <a:srgbClr val="FFFFFF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2314" name="Oval 154"/>
            <p:cNvSpPr>
              <a:spLocks noChangeArrowheads="1"/>
            </p:cNvSpPr>
            <p:nvPr/>
          </p:nvSpPr>
          <p:spPr bwMode="gray">
            <a:xfrm>
              <a:off x="1392" y="3216"/>
              <a:ext cx="3360" cy="384"/>
            </a:xfrm>
            <a:prstGeom prst="ellipse">
              <a:avLst/>
            </a:prstGeom>
            <a:gradFill rotWithShape="1">
              <a:gsLst>
                <a:gs pos="0">
                  <a:srgbClr val="FAAF54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2315" name="Oval 155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875F2D"/>
                </a:gs>
                <a:gs pos="50000">
                  <a:srgbClr val="FAAF54"/>
                </a:gs>
                <a:gs pos="100000">
                  <a:srgbClr val="875F2D"/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2316" name="Oval 156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9F6F35"/>
                </a:gs>
                <a:gs pos="100000">
                  <a:srgbClr val="FAAF54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</p:grpSp>
      <p:sp>
        <p:nvSpPr>
          <p:cNvPr id="12303" name="Text Box 174"/>
          <p:cNvSpPr txBox="1">
            <a:spLocks noChangeArrowheads="1"/>
          </p:cNvSpPr>
          <p:nvPr/>
        </p:nvSpPr>
        <p:spPr bwMode="gray">
          <a:xfrm rot="-476143">
            <a:off x="4197350" y="4484688"/>
            <a:ext cx="2697163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/>
              <a:t>«Школьная газета» </a:t>
            </a:r>
            <a:endParaRPr lang="en-US" sz="2000">
              <a:solidFill>
                <a:srgbClr val="FFFFFF"/>
              </a:solidFill>
            </a:endParaRPr>
          </a:p>
        </p:txBody>
      </p:sp>
      <p:grpSp>
        <p:nvGrpSpPr>
          <p:cNvPr id="12304" name="Group 157"/>
          <p:cNvGrpSpPr>
            <a:grpSpLocks/>
          </p:cNvGrpSpPr>
          <p:nvPr/>
        </p:nvGrpSpPr>
        <p:grpSpPr bwMode="auto">
          <a:xfrm>
            <a:off x="3160115" y="5232860"/>
            <a:ext cx="4267200" cy="600075"/>
            <a:chOff x="1392" y="3216"/>
            <a:chExt cx="3360" cy="384"/>
          </a:xfrm>
        </p:grpSpPr>
        <p:sp>
          <p:nvSpPr>
            <p:cNvPr id="12309" name="Oval 158"/>
            <p:cNvSpPr>
              <a:spLocks noChangeArrowheads="1"/>
            </p:cNvSpPr>
            <p:nvPr/>
          </p:nvSpPr>
          <p:spPr bwMode="gray">
            <a:xfrm>
              <a:off x="1392" y="3216"/>
              <a:ext cx="3350" cy="36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00CC66"/>
                </a:gs>
                <a:gs pos="100000">
                  <a:srgbClr val="FFFFFF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2310" name="Oval 159"/>
            <p:cNvSpPr>
              <a:spLocks noChangeArrowheads="1"/>
            </p:cNvSpPr>
            <p:nvPr/>
          </p:nvSpPr>
          <p:spPr bwMode="gray">
            <a:xfrm>
              <a:off x="1392" y="3216"/>
              <a:ext cx="3360" cy="38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2311" name="Oval 160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006E37"/>
                </a:gs>
                <a:gs pos="50000">
                  <a:srgbClr val="00CC66"/>
                </a:gs>
                <a:gs pos="100000">
                  <a:srgbClr val="006E37"/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2312" name="Oval 161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008241"/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</p:grpSp>
      <p:sp>
        <p:nvSpPr>
          <p:cNvPr id="12305" name="Text Box 175"/>
          <p:cNvSpPr txBox="1">
            <a:spLocks noChangeArrowheads="1"/>
          </p:cNvSpPr>
          <p:nvPr/>
        </p:nvSpPr>
        <p:spPr bwMode="gray">
          <a:xfrm>
            <a:off x="3968750" y="5286375"/>
            <a:ext cx="3497263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dirty="0"/>
              <a:t>«Школьное телевидение»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2306" name="Text Box 175"/>
          <p:cNvSpPr txBox="1">
            <a:spLocks noChangeArrowheads="1"/>
          </p:cNvSpPr>
          <p:nvPr/>
        </p:nvSpPr>
        <p:spPr bwMode="gray">
          <a:xfrm rot="520530">
            <a:off x="3620697" y="6137875"/>
            <a:ext cx="3856037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dirty="0"/>
              <a:t>«Культура здоровой жизни».</a:t>
            </a:r>
            <a:endParaRPr lang="en-US" sz="2000" dirty="0">
              <a:solidFill>
                <a:srgbClr val="FFFFFF"/>
              </a:solidFill>
            </a:endParaRPr>
          </a:p>
        </p:txBody>
      </p:sp>
      <p:pic>
        <p:nvPicPr>
          <p:cNvPr id="63" name="Picture 4" descr="C:\Users\Татьяна\Desktop\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75968" y="0"/>
            <a:ext cx="1768032" cy="8367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308" name="Text Box 176"/>
          <p:cNvSpPr txBox="1">
            <a:spLocks noChangeArrowheads="1"/>
          </p:cNvSpPr>
          <p:nvPr/>
        </p:nvSpPr>
        <p:spPr bwMode="auto">
          <a:xfrm>
            <a:off x="995363" y="4300538"/>
            <a:ext cx="1665287" cy="830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663300"/>
                </a:solidFill>
              </a:rPr>
              <a:t>«</a:t>
            </a:r>
            <a:r>
              <a:rPr lang="ru-RU" sz="2400" b="1" dirty="0">
                <a:solidFill>
                  <a:srgbClr val="663300"/>
                </a:solidFill>
              </a:rPr>
              <a:t>Я и моя </a:t>
            </a:r>
          </a:p>
          <a:p>
            <a:pPr algn="ctr"/>
            <a:r>
              <a:rPr lang="ru-RU" sz="2400" b="1" dirty="0">
                <a:solidFill>
                  <a:srgbClr val="663300"/>
                </a:solidFill>
              </a:rPr>
              <a:t>гимназия»</a:t>
            </a:r>
            <a:endParaRPr lang="en-US" sz="2400" b="1" dirty="0">
              <a:solidFill>
                <a:srgbClr val="663300"/>
              </a:solidFill>
            </a:endParaRPr>
          </a:p>
        </p:txBody>
      </p:sp>
      <p:sp>
        <p:nvSpPr>
          <p:cNvPr id="65" name="Rectangle 2"/>
          <p:cNvSpPr txBox="1">
            <a:spLocks noChangeArrowheads="1"/>
          </p:cNvSpPr>
          <p:nvPr/>
        </p:nvSpPr>
        <p:spPr bwMode="auto">
          <a:xfrm>
            <a:off x="718148" y="44651"/>
            <a:ext cx="6672424" cy="470795"/>
          </a:xfrm>
          <a:prstGeom prst="rect">
            <a:avLst/>
          </a:prstGeom>
          <a:solidFill>
            <a:schemeClr val="bg1"/>
          </a:solidFill>
          <a:ln w="76200" cmpd="tri">
            <a:solidFill>
              <a:schemeClr val="folHlink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ru-RU" sz="36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Общешкольные проекты</a:t>
            </a:r>
            <a:endParaRPr lang="en-US" sz="2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84213" y="0"/>
            <a:ext cx="6480175" cy="1268413"/>
          </a:xfrm>
          <a:prstGeom prst="rect">
            <a:avLst/>
          </a:prstGeom>
          <a:solidFill>
            <a:schemeClr val="bg1"/>
          </a:solidFill>
          <a:ln w="76200" cmpd="tri">
            <a:solidFill>
              <a:schemeClr val="folHlink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lnSpc>
                <a:spcPts val="4600"/>
              </a:lnSpc>
              <a:defRPr/>
            </a:pPr>
            <a:r>
              <a:rPr lang="ru-RU" b="1" i="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Школьная </a:t>
            </a:r>
          </a:p>
          <a:p>
            <a:pPr>
              <a:lnSpc>
                <a:spcPts val="4600"/>
              </a:lnSpc>
              <a:defRPr/>
            </a:pPr>
            <a:r>
              <a:rPr lang="ru-RU" b="1" i="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бизнес-компания</a:t>
            </a:r>
            <a:endParaRPr lang="en-US" sz="2800" b="1" i="0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339" name="AutoShape 24"/>
          <p:cNvSpPr>
            <a:spLocks noChangeArrowheads="1"/>
          </p:cNvSpPr>
          <p:nvPr/>
        </p:nvSpPr>
        <p:spPr bwMode="gray">
          <a:xfrm>
            <a:off x="433388" y="1652588"/>
            <a:ext cx="3048000" cy="3505200"/>
          </a:xfrm>
          <a:prstGeom prst="irregularSeal1">
            <a:avLst/>
          </a:prstGeom>
          <a:solidFill>
            <a:srgbClr val="E96421"/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000000"/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Text Box 25"/>
          <p:cNvSpPr txBox="1">
            <a:spLocks noChangeArrowheads="1"/>
          </p:cNvSpPr>
          <p:nvPr/>
        </p:nvSpPr>
        <p:spPr bwMode="gray">
          <a:xfrm>
            <a:off x="955675" y="2852738"/>
            <a:ext cx="2063750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Виды 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деятельности</a:t>
            </a:r>
            <a:endParaRPr 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14341" name="Group 31"/>
          <p:cNvGrpSpPr>
            <a:grpSpLocks/>
          </p:cNvGrpSpPr>
          <p:nvPr/>
        </p:nvGrpSpPr>
        <p:grpSpPr bwMode="auto">
          <a:xfrm>
            <a:off x="3403600" y="1441450"/>
            <a:ext cx="5740400" cy="1162050"/>
            <a:chOff x="2160" y="1200"/>
            <a:chExt cx="3616" cy="732"/>
          </a:xfrm>
        </p:grpSpPr>
        <p:sp>
          <p:nvSpPr>
            <p:cNvPr id="14356" name="AutoShape 14"/>
            <p:cNvSpPr>
              <a:spLocks noChangeArrowheads="1"/>
            </p:cNvSpPr>
            <p:nvPr/>
          </p:nvSpPr>
          <p:spPr bwMode="gray">
            <a:xfrm rot="-5400000">
              <a:off x="3594" y="-234"/>
              <a:ext cx="732" cy="3600"/>
            </a:xfrm>
            <a:prstGeom prst="upArrow">
              <a:avLst>
                <a:gd name="adj1" fmla="val 63898"/>
                <a:gd name="adj2" fmla="val 85770"/>
              </a:avLst>
            </a:prstGeom>
            <a:gradFill rotWithShape="1">
              <a:gsLst>
                <a:gs pos="0">
                  <a:srgbClr val="6FC5E3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dist="155023" dir="2099521" sy="50000" kx="2453608" algn="bl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gray">
            <a:xfrm>
              <a:off x="2644" y="1420"/>
              <a:ext cx="3132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000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Компьютерное моделирование</a:t>
              </a:r>
              <a:endPara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4358" name="Line 26"/>
            <p:cNvSpPr>
              <a:spLocks noChangeShapeType="1"/>
            </p:cNvSpPr>
            <p:nvPr/>
          </p:nvSpPr>
          <p:spPr bwMode="gray">
            <a:xfrm>
              <a:off x="4656" y="1584"/>
              <a:ext cx="1104" cy="0"/>
            </a:xfrm>
            <a:prstGeom prst="line">
              <a:avLst/>
            </a:prstGeom>
            <a:noFill/>
            <a:ln w="2857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4342" name="Group 30"/>
          <p:cNvGrpSpPr>
            <a:grpSpLocks/>
          </p:cNvGrpSpPr>
          <p:nvPr/>
        </p:nvGrpSpPr>
        <p:grpSpPr bwMode="auto">
          <a:xfrm>
            <a:off x="3402013" y="2860675"/>
            <a:ext cx="5715000" cy="1162050"/>
            <a:chOff x="2160" y="2052"/>
            <a:chExt cx="3600" cy="732"/>
          </a:xfrm>
        </p:grpSpPr>
        <p:sp>
          <p:nvSpPr>
            <p:cNvPr id="14353" name="AutoShape 15"/>
            <p:cNvSpPr>
              <a:spLocks noChangeArrowheads="1"/>
            </p:cNvSpPr>
            <p:nvPr/>
          </p:nvSpPr>
          <p:spPr bwMode="gray">
            <a:xfrm rot="-5400000">
              <a:off x="3594" y="618"/>
              <a:ext cx="732" cy="3600"/>
            </a:xfrm>
            <a:prstGeom prst="upArrow">
              <a:avLst>
                <a:gd name="adj1" fmla="val 63898"/>
                <a:gd name="adj2" fmla="val 85770"/>
              </a:avLst>
            </a:prstGeom>
            <a:gradFill rotWithShape="1">
              <a:gsLst>
                <a:gs pos="0">
                  <a:srgbClr val="88CE58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dist="155023" dir="2099521" sy="50000" kx="2453608" algn="bl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Text Box 17"/>
            <p:cNvSpPr txBox="1">
              <a:spLocks noChangeArrowheads="1"/>
            </p:cNvSpPr>
            <p:nvPr/>
          </p:nvSpPr>
          <p:spPr bwMode="gray">
            <a:xfrm>
              <a:off x="2644" y="2272"/>
              <a:ext cx="268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000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Маркетинговые исследования рынка </a:t>
              </a:r>
              <a:endPara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4355" name="Line 27"/>
            <p:cNvSpPr>
              <a:spLocks noChangeShapeType="1"/>
            </p:cNvSpPr>
            <p:nvPr/>
          </p:nvSpPr>
          <p:spPr bwMode="gray">
            <a:xfrm>
              <a:off x="4656" y="2400"/>
              <a:ext cx="1104" cy="0"/>
            </a:xfrm>
            <a:prstGeom prst="line">
              <a:avLst/>
            </a:prstGeom>
            <a:noFill/>
            <a:ln w="2857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4343" name="Group 29"/>
          <p:cNvGrpSpPr>
            <a:grpSpLocks/>
          </p:cNvGrpSpPr>
          <p:nvPr/>
        </p:nvGrpSpPr>
        <p:grpSpPr bwMode="auto">
          <a:xfrm>
            <a:off x="3432175" y="4222750"/>
            <a:ext cx="5715000" cy="1162050"/>
            <a:chOff x="2160" y="2916"/>
            <a:chExt cx="3600" cy="732"/>
          </a:xfrm>
        </p:grpSpPr>
        <p:sp>
          <p:nvSpPr>
            <p:cNvPr id="14350" name="AutoShape 16"/>
            <p:cNvSpPr>
              <a:spLocks noChangeArrowheads="1"/>
            </p:cNvSpPr>
            <p:nvPr/>
          </p:nvSpPr>
          <p:spPr bwMode="gray">
            <a:xfrm rot="-5400000">
              <a:off x="3594" y="1482"/>
              <a:ext cx="732" cy="3600"/>
            </a:xfrm>
            <a:prstGeom prst="upArrow">
              <a:avLst>
                <a:gd name="adj1" fmla="val 63898"/>
                <a:gd name="adj2" fmla="val 85770"/>
              </a:avLst>
            </a:prstGeom>
            <a:gradFill rotWithShape="1">
              <a:gsLst>
                <a:gs pos="0">
                  <a:srgbClr val="D6C334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dist="155023" dir="2099521" sy="50000" kx="2453608" algn="bl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Text Box 18"/>
            <p:cNvSpPr txBox="1">
              <a:spLocks noChangeArrowheads="1"/>
            </p:cNvSpPr>
            <p:nvPr/>
          </p:nvSpPr>
          <p:spPr bwMode="gray">
            <a:xfrm>
              <a:off x="2753" y="3154"/>
              <a:ext cx="2063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000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Создание готового продукта</a:t>
              </a:r>
            </a:p>
            <a:p>
              <a:pPr>
                <a:defRPr/>
              </a:pPr>
              <a:r>
                <a:rPr lang="ru-RU" sz="2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  <a:endPara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4352" name="Line 28"/>
            <p:cNvSpPr>
              <a:spLocks noChangeShapeType="1"/>
            </p:cNvSpPr>
            <p:nvPr/>
          </p:nvSpPr>
          <p:spPr bwMode="gray">
            <a:xfrm>
              <a:off x="4656" y="3264"/>
              <a:ext cx="1104" cy="0"/>
            </a:xfrm>
            <a:prstGeom prst="line">
              <a:avLst/>
            </a:prstGeom>
            <a:noFill/>
            <a:ln w="2857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9" name="AutoShape 10"/>
          <p:cNvSpPr>
            <a:spLocks noChangeArrowheads="1"/>
          </p:cNvSpPr>
          <p:nvPr/>
        </p:nvSpPr>
        <p:spPr bwMode="gray">
          <a:xfrm>
            <a:off x="251520" y="5877272"/>
            <a:ext cx="2664296" cy="67320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8E4700">
                  <a:shade val="30000"/>
                  <a:satMod val="115000"/>
                </a:srgbClr>
              </a:gs>
              <a:gs pos="50000">
                <a:srgbClr val="8E4700">
                  <a:shade val="67500"/>
                  <a:satMod val="115000"/>
                </a:srgbClr>
              </a:gs>
              <a:gs pos="100000">
                <a:srgbClr val="8E47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rgbClr val="001D3A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Социальные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партнеры:</a:t>
            </a:r>
          </a:p>
        </p:txBody>
      </p:sp>
      <p:sp>
        <p:nvSpPr>
          <p:cNvPr id="20" name="Стрелка вправо 19"/>
          <p:cNvSpPr/>
          <p:nvPr/>
        </p:nvSpPr>
        <p:spPr bwMode="auto">
          <a:xfrm>
            <a:off x="3348038" y="6092825"/>
            <a:ext cx="1152525" cy="415925"/>
          </a:xfrm>
          <a:prstGeom prst="rightArrow">
            <a:avLst/>
          </a:prstGeom>
          <a:solidFill>
            <a:schemeClr val="tx2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ru-RU" sz="2400" b="1">
              <a:latin typeface="Arial" charset="0"/>
            </a:endParaRPr>
          </a:p>
        </p:txBody>
      </p:sp>
      <p:sp>
        <p:nvSpPr>
          <p:cNvPr id="21" name="AutoShape 10"/>
          <p:cNvSpPr>
            <a:spLocks noChangeArrowheads="1"/>
          </p:cNvSpPr>
          <p:nvPr/>
        </p:nvSpPr>
        <p:spPr bwMode="gray">
          <a:xfrm>
            <a:off x="4787900" y="5876925"/>
            <a:ext cx="4143375" cy="63182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8E4700">
                  <a:shade val="30000"/>
                  <a:satMod val="115000"/>
                </a:srgbClr>
              </a:gs>
              <a:gs pos="50000">
                <a:srgbClr val="8E4700">
                  <a:shade val="67500"/>
                  <a:satMod val="115000"/>
                </a:srgbClr>
              </a:gs>
              <a:gs pos="100000">
                <a:srgbClr val="8E4700">
                  <a:shade val="100000"/>
                  <a:satMod val="115000"/>
                </a:srgbClr>
              </a:gs>
            </a:gsLst>
            <a:lin ang="10800000" scaled="1"/>
            <a:tileRect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rgbClr val="001D3A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Международная организация</a:t>
            </a:r>
          </a:p>
          <a:p>
            <a:pPr algn="ctr">
              <a:defRPr/>
            </a:pPr>
            <a:r>
              <a:rPr lang="ru-RU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«Достижения молодых»</a:t>
            </a:r>
            <a:endParaRPr lang="en-US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2" name="Picture 4" descr="C:\Users\Татьяна\Desktop\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75968" y="0"/>
            <a:ext cx="1768032" cy="8367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оформления «Судовой журнал»">
  <a:themeElements>
    <a:clrScheme name="Шаблон оформления «Судовой журнал» 2">
      <a:dk1>
        <a:srgbClr val="000000"/>
      </a:dk1>
      <a:lt1>
        <a:srgbClr val="FFFFFF"/>
      </a:lt1>
      <a:dk2>
        <a:srgbClr val="482400"/>
      </a:dk2>
      <a:lt2>
        <a:srgbClr val="808080"/>
      </a:lt2>
      <a:accent1>
        <a:srgbClr val="DFD6C3"/>
      </a:accent1>
      <a:accent2>
        <a:srgbClr val="D69B80"/>
      </a:accent2>
      <a:accent3>
        <a:srgbClr val="FFFFFF"/>
      </a:accent3>
      <a:accent4>
        <a:srgbClr val="000000"/>
      </a:accent4>
      <a:accent5>
        <a:srgbClr val="ECE8DE"/>
      </a:accent5>
      <a:accent6>
        <a:srgbClr val="C28C73"/>
      </a:accent6>
      <a:hlink>
        <a:srgbClr val="CAA966"/>
      </a:hlink>
      <a:folHlink>
        <a:srgbClr val="969696"/>
      </a:folHlink>
    </a:clrScheme>
    <a:fontScheme name="Шаблон оформления «Судовой журнал»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оформления «Судовой журнал» 1">
        <a:dk1>
          <a:srgbClr val="000000"/>
        </a:dk1>
        <a:lt1>
          <a:srgbClr val="A7947B"/>
        </a:lt1>
        <a:dk2>
          <a:srgbClr val="FFFFFF"/>
        </a:dk2>
        <a:lt2>
          <a:srgbClr val="808080"/>
        </a:lt2>
        <a:accent1>
          <a:srgbClr val="DFD6C3"/>
        </a:accent1>
        <a:accent2>
          <a:srgbClr val="D69B80"/>
        </a:accent2>
        <a:accent3>
          <a:srgbClr val="D0C8BF"/>
        </a:accent3>
        <a:accent4>
          <a:srgbClr val="000000"/>
        </a:accent4>
        <a:accent5>
          <a:srgbClr val="ECE8DE"/>
        </a:accent5>
        <a:accent6>
          <a:srgbClr val="C28C73"/>
        </a:accent6>
        <a:hlink>
          <a:srgbClr val="CAA966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удовой журнал» 2">
        <a:dk1>
          <a:srgbClr val="000000"/>
        </a:dk1>
        <a:lt1>
          <a:srgbClr val="FFFFFF"/>
        </a:lt1>
        <a:dk2>
          <a:srgbClr val="482400"/>
        </a:dk2>
        <a:lt2>
          <a:srgbClr val="808080"/>
        </a:lt2>
        <a:accent1>
          <a:srgbClr val="DFD6C3"/>
        </a:accent1>
        <a:accent2>
          <a:srgbClr val="D69B80"/>
        </a:accent2>
        <a:accent3>
          <a:srgbClr val="FFFFFF"/>
        </a:accent3>
        <a:accent4>
          <a:srgbClr val="000000"/>
        </a:accent4>
        <a:accent5>
          <a:srgbClr val="ECE8DE"/>
        </a:accent5>
        <a:accent6>
          <a:srgbClr val="C28C73"/>
        </a:accent6>
        <a:hlink>
          <a:srgbClr val="CAA966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удовой журнал»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удовой журнал» 4">
        <a:dk1>
          <a:srgbClr val="000000"/>
        </a:dk1>
        <a:lt1>
          <a:srgbClr val="9D7643"/>
        </a:lt1>
        <a:dk2>
          <a:srgbClr val="FFFFFF"/>
        </a:dk2>
        <a:lt2>
          <a:srgbClr val="554025"/>
        </a:lt2>
        <a:accent1>
          <a:srgbClr val="CAA966"/>
        </a:accent1>
        <a:accent2>
          <a:srgbClr val="C25422"/>
        </a:accent2>
        <a:accent3>
          <a:srgbClr val="CCBDB0"/>
        </a:accent3>
        <a:accent4>
          <a:srgbClr val="000000"/>
        </a:accent4>
        <a:accent5>
          <a:srgbClr val="E1D1B8"/>
        </a:accent5>
        <a:accent6>
          <a:srgbClr val="B04B1E"/>
        </a:accent6>
        <a:hlink>
          <a:srgbClr val="8488AC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«Судовой журнал»</Template>
  <TotalTime>540</TotalTime>
  <Words>488</Words>
  <Application>Microsoft Office PowerPoint</Application>
  <PresentationFormat>Экран (4:3)</PresentationFormat>
  <Paragraphs>112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Times New Roman</vt:lpstr>
      <vt:lpstr>Trebuchet MS</vt:lpstr>
      <vt:lpstr>Verdana</vt:lpstr>
      <vt:lpstr>Wingdings</vt:lpstr>
      <vt:lpstr>Шаблон оформления «Судовой журнал»</vt:lpstr>
      <vt:lpstr>  </vt:lpstr>
      <vt:lpstr>Проектное управление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Ежегодная научно – практическая конференция  «Глобализация реальность современного мира»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47</cp:revision>
  <cp:lastPrinted>2017-10-24T04:16:48Z</cp:lastPrinted>
  <dcterms:created xsi:type="dcterms:W3CDTF">2008-12-03T19:40:57Z</dcterms:created>
  <dcterms:modified xsi:type="dcterms:W3CDTF">2020-02-28T10:25:01Z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TC010690171049</vt:lpwstr>
  </property>
</Properties>
</file>